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4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3" r:id="rId2"/>
    <p:sldMasterId id="2147483741" r:id="rId3"/>
    <p:sldMasterId id="2147483781" r:id="rId4"/>
    <p:sldMasterId id="2147483826" r:id="rId5"/>
    <p:sldMasterId id="2147483845" r:id="rId6"/>
  </p:sldMasterIdLst>
  <p:notesMasterIdLst>
    <p:notesMasterId r:id="rId28"/>
  </p:notesMasterIdLst>
  <p:sldIdLst>
    <p:sldId id="800" r:id="rId7"/>
    <p:sldId id="1932" r:id="rId8"/>
    <p:sldId id="1933" r:id="rId9"/>
    <p:sldId id="1934" r:id="rId10"/>
    <p:sldId id="1935" r:id="rId11"/>
    <p:sldId id="1936" r:id="rId12"/>
    <p:sldId id="1937" r:id="rId13"/>
    <p:sldId id="1938" r:id="rId14"/>
    <p:sldId id="1939" r:id="rId15"/>
    <p:sldId id="1180" r:id="rId16"/>
    <p:sldId id="1940" r:id="rId17"/>
    <p:sldId id="1942" r:id="rId18"/>
    <p:sldId id="1943" r:id="rId19"/>
    <p:sldId id="267" r:id="rId20"/>
    <p:sldId id="1944" r:id="rId21"/>
    <p:sldId id="1945" r:id="rId22"/>
    <p:sldId id="276" r:id="rId23"/>
    <p:sldId id="1947" r:id="rId24"/>
    <p:sldId id="309" r:id="rId25"/>
    <p:sldId id="312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26C"/>
    <a:srgbClr val="DF5200"/>
    <a:srgbClr val="00EFDC"/>
    <a:srgbClr val="D6EB36"/>
    <a:srgbClr val="271DF1"/>
    <a:srgbClr val="B0EC00"/>
    <a:srgbClr val="FB7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88"/>
    <p:restoredTop sz="94665"/>
  </p:normalViewPr>
  <p:slideViewPr>
    <p:cSldViewPr snapToGrid="0" snapToObjects="1">
      <p:cViewPr varScale="1">
        <p:scale>
          <a:sx n="87" d="100"/>
          <a:sy n="87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7" d="100"/>
          <a:sy n="107" d="100"/>
        </p:scale>
        <p:origin x="320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CC13-178B-884F-A52F-3656EE80590C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16A6C-2413-2242-BC11-A002E8172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2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algorithm was the first to show a separation between the quantum and classical difficulty of a problem. This algorithm demonstrates the significance of allowing quantum amplitudes to take both positive and negative values, as opposed to classical probabilities that are always non-negative.</a:t>
            </a:r>
          </a:p>
          <a:p>
            <a:endParaRPr lang="en-GB" dirty="0"/>
          </a:p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problem is defined as follows. Consider a function f(x)</a:t>
            </a:r>
          </a:p>
          <a:p>
            <a:r>
              <a:rPr lang="en-GB" dirty="0"/>
              <a:t>that takes as input n-bit strings x and returns 0 or 1. Suppose we are promised that f(x) is either a constant function that takes the same value c∈{0,1} on all inputs x, or a balanced function that takes each value 0 and 1 on exactly half of the inputs. The goal is to decide whether f is constant or balanced by making as few function evaluations as possible. Classically, it requires 2n−1+1 function evaluations in the worst case. Using the Deutsch-</a:t>
            </a:r>
            <a:r>
              <a:rPr lang="en-GB" dirty="0" err="1"/>
              <a:t>Jozsa</a:t>
            </a:r>
            <a:r>
              <a:rPr lang="en-GB" dirty="0"/>
              <a:t> algorithm, the question can be answered with just one function evaluation. In the quantum world the function f is specified by an oracle circuit </a:t>
            </a:r>
            <a:r>
              <a:rPr lang="en-GB" dirty="0" err="1"/>
              <a:t>Uf</a:t>
            </a:r>
            <a:r>
              <a:rPr lang="en-GB" dirty="0"/>
              <a:t> (see the previous section on Grover’s algorithm, such that </a:t>
            </a:r>
            <a:r>
              <a:rPr lang="en-GB" dirty="0" err="1"/>
              <a:t>Uf|x</a:t>
            </a:r>
            <a:r>
              <a:rPr lang="en-GB" dirty="0"/>
              <a:t>⟩=(−1)f(x)|x⟩</a:t>
            </a:r>
          </a:p>
          <a:p>
            <a:r>
              <a:rPr lang="en-GB" dirty="0"/>
              <a:t>).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386C-A396-F84D-B9C5-957E344532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124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algorithm was the first to show a separation between the quantum and classical difficulty of a problem. This algorithm demonstrates the significance of allowing quantum amplitudes to take both positive and negative values, as opposed to classical probabilities that are always non-negative.</a:t>
            </a:r>
          </a:p>
          <a:p>
            <a:endParaRPr lang="en-GB" dirty="0"/>
          </a:p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problem is defined as follows. Consider a function f(x)</a:t>
            </a:r>
          </a:p>
          <a:p>
            <a:r>
              <a:rPr lang="en-GB" dirty="0"/>
              <a:t>that takes as input n-bit strings x and returns 0 or 1. Suppose we are promised that f(x) is either a constant function that takes the same value c∈{0,1} on all inputs x, or a balanced function that takes each value 0 and 1 on exactly half of the inputs. The goal is to decide whether f is constant or balanced by making as few function evaluations as possible. Classically, it requires 2n−1+1 function evaluations in the worst case. Using the Deutsch-</a:t>
            </a:r>
            <a:r>
              <a:rPr lang="en-GB" dirty="0" err="1"/>
              <a:t>Jozsa</a:t>
            </a:r>
            <a:r>
              <a:rPr lang="en-GB" dirty="0"/>
              <a:t> algorithm, the question can be answered with just one function evaluation. In the quantum world the function f is specified by an oracle circuit </a:t>
            </a:r>
            <a:r>
              <a:rPr lang="en-GB" dirty="0" err="1"/>
              <a:t>Uf</a:t>
            </a:r>
            <a:r>
              <a:rPr lang="en-GB" dirty="0"/>
              <a:t> (see the previous section on Grover’s algorithm, such that </a:t>
            </a:r>
            <a:r>
              <a:rPr lang="en-GB" dirty="0" err="1"/>
              <a:t>Uf|x</a:t>
            </a:r>
            <a:r>
              <a:rPr lang="en-GB" dirty="0"/>
              <a:t>⟩=(−1)f(x)|x⟩</a:t>
            </a:r>
          </a:p>
          <a:p>
            <a:r>
              <a:rPr lang="en-GB" dirty="0"/>
              <a:t>).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386C-A396-F84D-B9C5-957E344532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783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algorithm was the first to show a separation between the quantum and classical difficulty of a problem. This algorithm demonstrates the significance of allowing quantum amplitudes to take both positive and negative values, as opposed to classical probabilities that are always non-negative.</a:t>
            </a:r>
          </a:p>
          <a:p>
            <a:endParaRPr lang="en-GB" dirty="0"/>
          </a:p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problem is defined as follows. Consider a function f(x)</a:t>
            </a:r>
          </a:p>
          <a:p>
            <a:r>
              <a:rPr lang="en-GB" dirty="0"/>
              <a:t>that takes as input n-bit strings x and returns 0 or 1. Suppose we are promised that f(x) is either a constant function that takes the same value c∈{0,1} on all inputs x, or a balanced function that takes each value 0 and 1 on exactly half of the inputs. The goal is to decide whether f is constant or balanced by making as few function evaluations as possible. Classically, it requires 2n−1+1 function evaluations in the worst case. Using the Deutsch-</a:t>
            </a:r>
            <a:r>
              <a:rPr lang="en-GB" dirty="0" err="1"/>
              <a:t>Jozsa</a:t>
            </a:r>
            <a:r>
              <a:rPr lang="en-GB" dirty="0"/>
              <a:t> algorithm, the question can be answered with just one function evaluation. In the quantum world the function f is specified by an oracle circuit </a:t>
            </a:r>
            <a:r>
              <a:rPr lang="en-GB" dirty="0" err="1"/>
              <a:t>Uf</a:t>
            </a:r>
            <a:r>
              <a:rPr lang="en-GB" dirty="0"/>
              <a:t> (see the previous section on Grover’s algorithm, such that </a:t>
            </a:r>
            <a:r>
              <a:rPr lang="en-GB" dirty="0" err="1"/>
              <a:t>Uf|x</a:t>
            </a:r>
            <a:r>
              <a:rPr lang="en-GB" dirty="0"/>
              <a:t>⟩=(−1)f(x)|x⟩</a:t>
            </a:r>
          </a:p>
          <a:p>
            <a:r>
              <a:rPr lang="en-GB" dirty="0"/>
              <a:t>).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386C-A396-F84D-B9C5-957E344532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35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93087-9BD4-0745-A26C-F0B0A6AB8D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747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algorithm was the first to show a separation between the quantum and classical difficulty of a problem. This algorithm demonstrates the significance of allowing quantum amplitudes to take both positive and negative values, as opposed to classical probabilities that are always non-negative.</a:t>
            </a:r>
          </a:p>
          <a:p>
            <a:endParaRPr lang="en-GB" dirty="0"/>
          </a:p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problem is defined as follows. Consider a function f(x)</a:t>
            </a:r>
          </a:p>
          <a:p>
            <a:r>
              <a:rPr lang="en-GB" dirty="0"/>
              <a:t>that takes as input n-bit strings x and returns 0 or 1. Suppose we are promised that f(x) is either a constant function that takes the same value c∈{0,1} on all inputs x, or a balanced function that takes each value 0 and 1 on exactly half of the inputs. The goal is to decide whether f is constant or balanced by making as few function evaluations as possible. Classically, it requires 2n−1+1 function evaluations in the worst case. Using the Deutsch-</a:t>
            </a:r>
            <a:r>
              <a:rPr lang="en-GB" dirty="0" err="1"/>
              <a:t>Jozsa</a:t>
            </a:r>
            <a:r>
              <a:rPr lang="en-GB" dirty="0"/>
              <a:t> algorithm, the question can be answered with just one function evaluation. In the quantum world the function f is specified by an oracle circuit </a:t>
            </a:r>
            <a:r>
              <a:rPr lang="en-GB" dirty="0" err="1"/>
              <a:t>Uf</a:t>
            </a:r>
            <a:r>
              <a:rPr lang="en-GB" dirty="0"/>
              <a:t> (see the previous section on Grover’s algorithm, such that </a:t>
            </a:r>
            <a:r>
              <a:rPr lang="en-GB" dirty="0" err="1"/>
              <a:t>Uf|x</a:t>
            </a:r>
            <a:r>
              <a:rPr lang="en-GB" dirty="0"/>
              <a:t>⟩=(−1)f(x)|x⟩</a:t>
            </a:r>
          </a:p>
          <a:p>
            <a:r>
              <a:rPr lang="en-GB" dirty="0"/>
              <a:t>).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386C-A396-F84D-B9C5-957E344532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05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algorithm was the first to show a separation between the quantum and classical difficulty of a problem. This algorithm demonstrates the significance of allowing quantum amplitudes to take both positive and negative values, as opposed to classical probabilities that are always non-negative.</a:t>
            </a:r>
          </a:p>
          <a:p>
            <a:endParaRPr lang="en-GB" dirty="0"/>
          </a:p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problem is defined as follows. Consider a function f(x)</a:t>
            </a:r>
          </a:p>
          <a:p>
            <a:r>
              <a:rPr lang="en-GB" dirty="0"/>
              <a:t>that takes as input n-bit strings x and returns 0 or 1. Suppose we are promised that f(x) is either a constant function that takes the same value c∈{0,1} on all inputs x, or a balanced function that takes each value 0 and 1 on exactly half of the inputs. The goal is to decide whether f is constant or balanced by making as few function evaluations as possible. Classically, it requires 2n−1+1 function evaluations in the worst case. Using the Deutsch-</a:t>
            </a:r>
            <a:r>
              <a:rPr lang="en-GB" dirty="0" err="1"/>
              <a:t>Jozsa</a:t>
            </a:r>
            <a:r>
              <a:rPr lang="en-GB" dirty="0"/>
              <a:t> algorithm, the question can be answered with just one function evaluation. In the quantum world the function f is specified by an oracle circuit </a:t>
            </a:r>
            <a:r>
              <a:rPr lang="en-GB" dirty="0" err="1"/>
              <a:t>Uf</a:t>
            </a:r>
            <a:r>
              <a:rPr lang="en-GB" dirty="0"/>
              <a:t> (see the previous section on Grover’s algorithm, such that </a:t>
            </a:r>
            <a:r>
              <a:rPr lang="en-GB" dirty="0" err="1"/>
              <a:t>Uf|x</a:t>
            </a:r>
            <a:r>
              <a:rPr lang="en-GB" dirty="0"/>
              <a:t>⟩=(−1)f(x)|x⟩</a:t>
            </a:r>
          </a:p>
          <a:p>
            <a:r>
              <a:rPr lang="en-GB" dirty="0"/>
              <a:t>).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386C-A396-F84D-B9C5-957E344532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891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algorithm was the first to show a separation between the quantum and classical difficulty of a problem. This algorithm demonstrates the significance of allowing quantum amplitudes to take both positive and negative values, as opposed to classical probabilities that are always non-negative.</a:t>
            </a:r>
          </a:p>
          <a:p>
            <a:endParaRPr lang="en-GB" dirty="0"/>
          </a:p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problem is defined as follows. Consider a function f(x)</a:t>
            </a:r>
          </a:p>
          <a:p>
            <a:r>
              <a:rPr lang="en-GB" dirty="0"/>
              <a:t>that takes as input n-bit strings x and returns 0 or 1. Suppose we are promised that f(x) is either a constant function that takes the same value c∈{0,1} on all inputs x, or a balanced function that takes each value 0 and 1 on exactly half of the inputs. The goal is to decide whether f is constant or balanced by making as few function evaluations as possible. Classically, it requires 2n−1+1 function evaluations in the worst case. Using the Deutsch-</a:t>
            </a:r>
            <a:r>
              <a:rPr lang="en-GB" dirty="0" err="1"/>
              <a:t>Jozsa</a:t>
            </a:r>
            <a:r>
              <a:rPr lang="en-GB" dirty="0"/>
              <a:t> algorithm, the question can be answered with just one function evaluation. In the quantum world the function f is specified by an oracle circuit </a:t>
            </a:r>
            <a:r>
              <a:rPr lang="en-GB" dirty="0" err="1"/>
              <a:t>Uf</a:t>
            </a:r>
            <a:r>
              <a:rPr lang="en-GB" dirty="0"/>
              <a:t> (see the previous section on Grover’s algorithm, such that </a:t>
            </a:r>
            <a:r>
              <a:rPr lang="en-GB" dirty="0" err="1"/>
              <a:t>Uf|x</a:t>
            </a:r>
            <a:r>
              <a:rPr lang="en-GB" dirty="0"/>
              <a:t>⟩=(−1)f(x)|x⟩</a:t>
            </a:r>
          </a:p>
          <a:p>
            <a:r>
              <a:rPr lang="en-GB" dirty="0"/>
              <a:t>).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386C-A396-F84D-B9C5-957E344532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35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algorithm was the first to show a separation between the quantum and classical difficulty of a problem. This algorithm demonstrates the significance of allowing quantum amplitudes to take both positive and negative values, as opposed to classical probabilities that are always non-negative.</a:t>
            </a:r>
          </a:p>
          <a:p>
            <a:endParaRPr lang="en-GB" dirty="0"/>
          </a:p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problem is defined as follows. Consider a function f(x)</a:t>
            </a:r>
          </a:p>
          <a:p>
            <a:r>
              <a:rPr lang="en-GB" dirty="0"/>
              <a:t>that takes as input n-bit strings x and returns 0 or 1. Suppose we are promised that f(x) is either a constant function that takes the same value c∈{0,1} on all inputs x, or a balanced function that takes each value 0 and 1 on exactly half of the inputs. The goal is to decide whether f is constant or balanced by making as few function evaluations as possible. Classically, it requires 2n−1+1 function evaluations in the worst case. Using the Deutsch-</a:t>
            </a:r>
            <a:r>
              <a:rPr lang="en-GB" dirty="0" err="1"/>
              <a:t>Jozsa</a:t>
            </a:r>
            <a:r>
              <a:rPr lang="en-GB" dirty="0"/>
              <a:t> algorithm, the question can be answered with just one function evaluation. In the quantum world the function f is specified by an oracle circuit </a:t>
            </a:r>
            <a:r>
              <a:rPr lang="en-GB" dirty="0" err="1"/>
              <a:t>Uf</a:t>
            </a:r>
            <a:r>
              <a:rPr lang="en-GB" dirty="0"/>
              <a:t> (see the previous section on Grover’s algorithm, such that </a:t>
            </a:r>
            <a:r>
              <a:rPr lang="en-GB" dirty="0" err="1"/>
              <a:t>Uf|x</a:t>
            </a:r>
            <a:r>
              <a:rPr lang="en-GB" dirty="0"/>
              <a:t>⟩=(−1)f(x)|x⟩</a:t>
            </a:r>
          </a:p>
          <a:p>
            <a:r>
              <a:rPr lang="en-GB" dirty="0"/>
              <a:t>).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386C-A396-F84D-B9C5-957E344532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2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algorithm was the first to show a separation between the quantum and classical difficulty of a problem. This algorithm demonstrates the significance of allowing quantum amplitudes to take both positive and negative values, as opposed to classical probabilities that are always non-negative.</a:t>
            </a:r>
          </a:p>
          <a:p>
            <a:endParaRPr lang="en-GB" dirty="0"/>
          </a:p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problem is defined as follows. Consider a function f(x)</a:t>
            </a:r>
          </a:p>
          <a:p>
            <a:r>
              <a:rPr lang="en-GB" dirty="0"/>
              <a:t>that takes as input n-bit strings x and returns 0 or 1. Suppose we are promised that f(x) is either a constant function that takes the same value c∈{0,1} on all inputs x, or a balanced function that takes each value 0 and 1 on exactly half of the inputs. The goal is to decide whether f is constant or balanced by making as few function evaluations as possible. Classically, it requires 2n−1+1 function evaluations in the worst case. Using the Deutsch-</a:t>
            </a:r>
            <a:r>
              <a:rPr lang="en-GB" dirty="0" err="1"/>
              <a:t>Jozsa</a:t>
            </a:r>
            <a:r>
              <a:rPr lang="en-GB" dirty="0"/>
              <a:t> algorithm, the question can be answered with just one function evaluation. In the quantum world the function f is specified by an oracle circuit </a:t>
            </a:r>
            <a:r>
              <a:rPr lang="en-GB" dirty="0" err="1"/>
              <a:t>Uf</a:t>
            </a:r>
            <a:r>
              <a:rPr lang="en-GB" dirty="0"/>
              <a:t> (see the previous section on Grover’s algorithm, such that </a:t>
            </a:r>
            <a:r>
              <a:rPr lang="en-GB" dirty="0" err="1"/>
              <a:t>Uf|x</a:t>
            </a:r>
            <a:r>
              <a:rPr lang="en-GB" dirty="0"/>
              <a:t>⟩=(−1)f(x)|x⟩</a:t>
            </a:r>
          </a:p>
          <a:p>
            <a:r>
              <a:rPr lang="en-GB" dirty="0"/>
              <a:t>).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386C-A396-F84D-B9C5-957E344532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087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algorithm was the first to show a separation between the quantum and classical difficulty of a problem. This algorithm demonstrates the significance of allowing quantum amplitudes to take both positive and negative values, as opposed to classical probabilities that are always non-negative.</a:t>
            </a:r>
          </a:p>
          <a:p>
            <a:endParaRPr lang="en-GB" dirty="0"/>
          </a:p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problem is defined as follows. Consider a function f(x)</a:t>
            </a:r>
          </a:p>
          <a:p>
            <a:r>
              <a:rPr lang="en-GB" dirty="0"/>
              <a:t>that takes as input n-bit strings x and returns 0 or 1. Suppose we are promised that f(x) is either a constant function that takes the same value c∈{0,1} on all inputs x, or a balanced function that takes each value 0 and 1 on exactly half of the inputs. The goal is to decide whether f is constant or balanced by making as few function evaluations as possible. Classically, it requires 2n−1+1 function evaluations in the worst case. Using the Deutsch-</a:t>
            </a:r>
            <a:r>
              <a:rPr lang="en-GB" dirty="0" err="1"/>
              <a:t>Jozsa</a:t>
            </a:r>
            <a:r>
              <a:rPr lang="en-GB" dirty="0"/>
              <a:t> algorithm, the question can be answered with just one function evaluation. In the quantum world the function f is specified by an oracle circuit </a:t>
            </a:r>
            <a:r>
              <a:rPr lang="en-GB" dirty="0" err="1"/>
              <a:t>Uf</a:t>
            </a:r>
            <a:r>
              <a:rPr lang="en-GB" dirty="0"/>
              <a:t> (see the previous section on Grover’s algorithm, such that </a:t>
            </a:r>
            <a:r>
              <a:rPr lang="en-GB" dirty="0" err="1"/>
              <a:t>Uf|x</a:t>
            </a:r>
            <a:r>
              <a:rPr lang="en-GB" dirty="0"/>
              <a:t>⟩=(−1)f(x)|x⟩</a:t>
            </a:r>
          </a:p>
          <a:p>
            <a:r>
              <a:rPr lang="en-GB" dirty="0"/>
              <a:t>).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386C-A396-F84D-B9C5-957E344532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74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algorithm was the first to show a separation between the quantum and classical difficulty of a problem. This algorithm demonstrates the significance of allowing quantum amplitudes to take both positive and negative values, as opposed to classical probabilities that are always non-negative.</a:t>
            </a:r>
          </a:p>
          <a:p>
            <a:endParaRPr lang="en-GB" dirty="0"/>
          </a:p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problem is defined as follows. Consider a function f(x)</a:t>
            </a:r>
          </a:p>
          <a:p>
            <a:r>
              <a:rPr lang="en-GB" dirty="0"/>
              <a:t>that takes as input n-bit strings x and returns 0 or 1. Suppose we are promised that f(x) is either a constant function that takes the same value c∈{0,1} on all inputs x, or a balanced function that takes each value 0 and 1 on exactly half of the inputs. The goal is to decide whether f is constant or balanced by making as few function evaluations as possible. Classically, it requires 2n−1+1 function evaluations in the worst case. Using the Deutsch-</a:t>
            </a:r>
            <a:r>
              <a:rPr lang="en-GB" dirty="0" err="1"/>
              <a:t>Jozsa</a:t>
            </a:r>
            <a:r>
              <a:rPr lang="en-GB" dirty="0"/>
              <a:t> algorithm, the question can be answered with just one function evaluation. In the quantum world the function f is specified by an oracle circuit </a:t>
            </a:r>
            <a:r>
              <a:rPr lang="en-GB" dirty="0" err="1"/>
              <a:t>Uf</a:t>
            </a:r>
            <a:r>
              <a:rPr lang="en-GB" dirty="0"/>
              <a:t> (see the previous section on Grover’s algorithm, such that </a:t>
            </a:r>
            <a:r>
              <a:rPr lang="en-GB" dirty="0" err="1"/>
              <a:t>Uf|x</a:t>
            </a:r>
            <a:r>
              <a:rPr lang="en-GB" dirty="0"/>
              <a:t>⟩=(−1)f(x)|x⟩</a:t>
            </a:r>
          </a:p>
          <a:p>
            <a:r>
              <a:rPr lang="en-GB" dirty="0"/>
              <a:t>).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386C-A396-F84D-B9C5-957E344532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014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algorithm was the first to show a separation between the quantum and classical difficulty of a problem. This algorithm demonstrates the significance of allowing quantum amplitudes to take both positive and negative values, as opposed to classical probabilities that are always non-negative.</a:t>
            </a:r>
          </a:p>
          <a:p>
            <a:endParaRPr lang="en-GB" dirty="0"/>
          </a:p>
          <a:p>
            <a:r>
              <a:rPr lang="en-GB" dirty="0"/>
              <a:t>The Deutsch-</a:t>
            </a:r>
            <a:r>
              <a:rPr lang="en-GB" dirty="0" err="1"/>
              <a:t>Jozsa</a:t>
            </a:r>
            <a:r>
              <a:rPr lang="en-GB" dirty="0"/>
              <a:t> problem is defined as follows. Consider a function f(x)</a:t>
            </a:r>
          </a:p>
          <a:p>
            <a:r>
              <a:rPr lang="en-GB" dirty="0"/>
              <a:t>that takes as input n-bit strings x and returns 0 or 1. Suppose we are promised that f(x) is either a constant function that takes the same value c∈{0,1} on all inputs x, or a balanced function that takes each value 0 and 1 on exactly half of the inputs. The goal is to decide whether f is constant or balanced by making as few function evaluations as possible. Classically, it requires 2n−1+1 function evaluations in the worst case. Using the Deutsch-</a:t>
            </a:r>
            <a:r>
              <a:rPr lang="en-GB" dirty="0" err="1"/>
              <a:t>Jozsa</a:t>
            </a:r>
            <a:r>
              <a:rPr lang="en-GB" dirty="0"/>
              <a:t> algorithm, the question can be answered with just one function evaluation. In the quantum world the function f is specified by an oracle circuit </a:t>
            </a:r>
            <a:r>
              <a:rPr lang="en-GB" dirty="0" err="1"/>
              <a:t>Uf</a:t>
            </a:r>
            <a:r>
              <a:rPr lang="en-GB" dirty="0"/>
              <a:t> (see the previous section on Grover’s algorithm, such that </a:t>
            </a:r>
            <a:r>
              <a:rPr lang="en-GB" dirty="0" err="1"/>
              <a:t>Uf|x</a:t>
            </a:r>
            <a:r>
              <a:rPr lang="en-GB" dirty="0"/>
              <a:t>⟩=(−1)f(x)|x⟩</a:t>
            </a:r>
          </a:p>
          <a:p>
            <a:r>
              <a:rPr lang="en-GB" dirty="0"/>
              <a:t>).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C386C-A396-F84D-B9C5-957E344532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96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85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671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1687007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157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175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8665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745287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821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5696651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72169691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166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Quantum Computing and IBM Q: An Introduction            #IBMQ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250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760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567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7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2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half-image_Right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5486400" cy="590931"/>
          </a:xfrm>
        </p:spPr>
        <p:txBody>
          <a:bodyPr>
            <a:sp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5486400" cy="3326423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>
                <a:solidFill>
                  <a:schemeClr val="bg2"/>
                </a:solidFill>
              </a:defRPr>
            </a:lvl1pPr>
            <a:lvl2pPr>
              <a:defRPr lang="en-US" sz="3200" dirty="0" smtClean="0">
                <a:solidFill>
                  <a:schemeClr val="bg2"/>
                </a:solidFill>
              </a:defRPr>
            </a:lvl2pPr>
            <a:lvl3pPr>
              <a:defRPr lang="en-US" sz="2933" dirty="0" smtClean="0">
                <a:solidFill>
                  <a:schemeClr val="bg2"/>
                </a:solidFill>
              </a:defRPr>
            </a:lvl3pPr>
            <a:lvl4pPr>
              <a:defRPr lang="en-US" sz="2933" dirty="0" smtClean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43511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fact, number, pic_Gray90_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rgbClr val="25252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9250"/>
            <a:ext cx="5477933" cy="1034129"/>
          </a:xfrm>
        </p:spPr>
        <p:txBody>
          <a:bodyPr wrap="square"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3362241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245341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1/4 Image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6858000"/>
          </a:xfrm>
          <a:solidFill>
            <a:srgbClr val="252525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7349067" cy="590931"/>
          </a:xfrm>
        </p:spPr>
        <p:txBody>
          <a:bodyPr wrap="square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7349067" cy="2833981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493572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271709"/>
            <a:ext cx="5486402" cy="5972458"/>
          </a:xfrm>
        </p:spPr>
        <p:txBody>
          <a:bodyPr/>
          <a:lstStyle>
            <a:lvl1pPr>
              <a:lnSpc>
                <a:spcPct val="90000"/>
              </a:lnSpc>
              <a:defRPr sz="3167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20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57" algn="dec"/>
              </a:tabLst>
              <a:defRPr/>
            </a:lvl1pPr>
            <a:lvl2pPr marL="230708" indent="-23070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65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5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65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13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33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4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33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55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1752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33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7" indent="-156627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7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9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1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530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6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6695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9"/>
            <a:ext cx="5486400" cy="4916809"/>
          </a:xfrm>
        </p:spPr>
        <p:txBody>
          <a:bodyPr/>
          <a:lstStyle>
            <a:lvl1pPr>
              <a:defRPr sz="31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33"/>
            </a:lvl1pPr>
            <a:lvl2pPr>
              <a:defRPr sz="1833"/>
            </a:lvl2pPr>
            <a:lvl3pPr>
              <a:defRPr sz="1833"/>
            </a:lvl3pPr>
            <a:lvl4pPr>
              <a:defRPr sz="1833"/>
            </a:lvl4pPr>
            <a:lvl5pPr>
              <a:defRPr sz="18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65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67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67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67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67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8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781127"/>
          </a:xfrm>
        </p:spPr>
        <p:txBody>
          <a:bodyPr/>
          <a:lstStyle>
            <a:lvl1pPr>
              <a:defRPr sz="21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6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67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67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4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67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67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5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748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83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9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3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0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6096000" cy="342900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2"/>
          </a:xfrm>
        </p:spPr>
        <p:txBody>
          <a:bodyPr/>
          <a:lstStyle>
            <a:lvl1pPr>
              <a:defRPr sz="2167"/>
            </a:lvl1pPr>
            <a:lvl2pPr>
              <a:defRPr sz="1833"/>
            </a:lvl2pPr>
            <a:lvl3pPr>
              <a:defRPr sz="1833"/>
            </a:lvl3pPr>
            <a:lvl4pPr>
              <a:defRPr sz="1833"/>
            </a:lvl4pPr>
            <a:lvl5pPr>
              <a:defRPr sz="18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36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6096000" cy="342900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8" cy="3429002"/>
          </a:xfrm>
          <a:solidFill>
            <a:schemeClr val="accent2"/>
          </a:solidFill>
        </p:spPr>
        <p:txBody>
          <a:bodyPr lIns="365760" tIns="321869" rIns="365760" bIns="36576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0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8" y="3429000"/>
            <a:ext cx="3048000" cy="3429000"/>
          </a:xfrm>
          <a:solidFill>
            <a:schemeClr val="accent1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8" cy="3429002"/>
          </a:xfrm>
          <a:solidFill>
            <a:schemeClr val="tx1"/>
          </a:solidFill>
        </p:spPr>
        <p:txBody>
          <a:bodyPr lIns="365760" tIns="248717" rIns="365760" bIns="365760"/>
          <a:lstStyle>
            <a:lvl1pPr>
              <a:defRPr sz="6416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5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8" cy="1720852"/>
          </a:xfrm>
          <a:solidFill>
            <a:schemeClr val="tx1"/>
          </a:solidFill>
        </p:spPr>
        <p:txBody>
          <a:bodyPr lIns="365760" tIns="321869" rIns="365760" bIns="365760"/>
          <a:lstStyle>
            <a:lvl1pPr>
              <a:defRPr sz="3167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9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365760" tIns="248717" rIns="365760" bIns="36576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9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2"/>
            <a:ext cx="3048000" cy="6858000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2167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365760" tIns="307238" rIns="365760" bIns="365760"/>
          <a:lstStyle>
            <a:lvl1pPr>
              <a:defRPr sz="1833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207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67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54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33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0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33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14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67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33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591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67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8"/>
            <a:ext cx="2438400" cy="4608576"/>
          </a:xfrm>
        </p:spPr>
        <p:txBody>
          <a:bodyPr/>
          <a:lstStyle>
            <a:lvl1pPr>
              <a:defRPr sz="1833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0" y="1402080"/>
            <a:ext cx="5620011" cy="4608576"/>
          </a:xfrm>
        </p:spPr>
        <p:txBody>
          <a:bodyPr/>
          <a:lstStyle>
            <a:lvl1pPr marL="156627" indent="-156627">
              <a:tabLst/>
              <a:defRPr sz="3167"/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94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67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622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7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57" algn="dec"/>
              </a:tabLst>
              <a:defRPr sz="1500"/>
            </a:lvl1pPr>
            <a:lvl2pPr marL="230708" indent="-23070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65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7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8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2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20069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716" y="156774"/>
            <a:ext cx="11720571" cy="419931"/>
          </a:xfrm>
        </p:spPr>
        <p:txBody>
          <a:bodyPr lIns="0" tIns="0" rIns="0" bIns="0"/>
          <a:lstStyle>
            <a:lvl1pPr>
              <a:defRPr sz="2729" b="1" i="0">
                <a:solidFill>
                  <a:schemeClr val="bg2"/>
                </a:solidFill>
                <a:latin typeface="HelvNeue Bold for IBM"/>
                <a:cs typeface="HelvNeue Bold for IB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61833" y="1780560"/>
            <a:ext cx="8268338" cy="261291"/>
          </a:xfrm>
        </p:spPr>
        <p:txBody>
          <a:bodyPr lIns="0" tIns="0" rIns="0" bIns="0"/>
          <a:lstStyle>
            <a:lvl1pPr>
              <a:defRPr sz="1698" b="1" i="0">
                <a:solidFill>
                  <a:schemeClr val="bg2"/>
                </a:solidFill>
                <a:latin typeface="HelvNeue Bold for IBM"/>
                <a:cs typeface="HelvNeue Bold for IBM"/>
              </a:defRPr>
            </a:lvl1pPr>
          </a:lstStyle>
          <a:p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2149" y="6612516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917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Q All Hands Meeting  |  November 13 2017  |  © 2017 IBM Corporation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356652" y="6612516"/>
            <a:ext cx="2743200" cy="182880"/>
          </a:xfrm>
          <a:prstGeom prst="rect">
            <a:avLst/>
          </a:prstGeom>
        </p:spPr>
        <p:txBody>
          <a:bodyPr/>
          <a:lstStyle>
            <a:lvl1pPr algn="r">
              <a:defRPr sz="917"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3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6" y="92575"/>
            <a:ext cx="11878198" cy="9233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1705123" y="6527109"/>
            <a:ext cx="488949" cy="288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BBBEA033-4E21-9142-A90D-2466372DB59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2071" y="6527109"/>
            <a:ext cx="1584325" cy="288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13 July, 2016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85971" y="6527109"/>
            <a:ext cx="8463982" cy="288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DGil@US.IBM.COM  |  IBM Confidential  |  © 2016 IBM Corporation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96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3"/>
            <a:ext cx="280416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25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8155" y="198486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57094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2"/>
            <a:ext cx="1485900" cy="1238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sz="22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27" indent="-287327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40" indent="-230179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29" indent="-173031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6946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1705123" y="6579091"/>
            <a:ext cx="488949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BBBEA033-4E21-9142-A90D-2466372DB59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2071" y="6579091"/>
            <a:ext cx="1584325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25 August, 2016</a:t>
            </a:r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85971" y="6579091"/>
            <a:ext cx="8463981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DGil@US.IBM.COM  |  IBM Confidential  |  © 2016 IBM Corporation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397438"/>
      </p:ext>
    </p:extLst>
  </p:cSld>
  <p:clrMapOvr>
    <a:masterClrMapping/>
  </p:clrMapOvr>
  <p:transition spd="slow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76"/>
            <a:ext cx="2844800" cy="365127"/>
          </a:xfrm>
          <a:prstGeom prst="rect">
            <a:avLst/>
          </a:prstGeom>
        </p:spPr>
        <p:txBody>
          <a:bodyPr/>
          <a:lstStyle/>
          <a:p>
            <a:fld id="{C4C38C10-5EEC-B54B-A58D-D081868E291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3/26/2019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76"/>
            <a:ext cx="3860800" cy="36512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76"/>
            <a:ext cx="2844800" cy="365127"/>
          </a:xfrm>
          <a:prstGeom prst="rect">
            <a:avLst/>
          </a:prstGeom>
        </p:spPr>
        <p:txBody>
          <a:bodyPr/>
          <a:lstStyle/>
          <a:p>
            <a:fld id="{AFBBB050-8C08-CB4C-9071-A1C5C4517D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985820"/>
      </p:ext>
    </p:extLst>
  </p:cSld>
  <p:clrMapOvr>
    <a:masterClrMapping/>
  </p:clrMapOvr>
  <p:transition spd="slow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121917" tIns="60958" rIns="121917" bIns="60958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 sz="2400"/>
            </a:lvl1pPr>
            <a:lvl2pPr marL="457171" indent="0" algn="ctr">
              <a:buNone/>
              <a:defRPr sz="2000"/>
            </a:lvl2pPr>
            <a:lvl3pPr marL="914340" indent="0" algn="ctr">
              <a:buNone/>
              <a:defRPr sz="1800"/>
            </a:lvl3pPr>
            <a:lvl4pPr marL="1371511" indent="0" algn="ctr">
              <a:buNone/>
              <a:defRPr sz="1600"/>
            </a:lvl4pPr>
            <a:lvl5pPr marL="1828681" indent="0" algn="ctr">
              <a:buNone/>
              <a:defRPr sz="1600"/>
            </a:lvl5pPr>
            <a:lvl6pPr marL="2285852" indent="0" algn="ctr">
              <a:buNone/>
              <a:defRPr sz="1600"/>
            </a:lvl6pPr>
            <a:lvl7pPr marL="2743021" indent="0" algn="ctr">
              <a:buNone/>
              <a:defRPr sz="1600"/>
            </a:lvl7pPr>
            <a:lvl8pPr marL="3200192" indent="0" algn="ctr">
              <a:buNone/>
              <a:defRPr sz="1600"/>
            </a:lvl8pPr>
            <a:lvl9pPr marL="365736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pPr>
              <a:defRPr/>
            </a:pPr>
            <a:fld id="{74BDDF6D-A8E2-6E42-A92F-D869AAEBB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4975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M Q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ADDBF4-296E-4A0A-8CD4-D91F9221A9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0200" y="1536701"/>
            <a:ext cx="11631600" cy="4996504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26651" y="6533204"/>
            <a:ext cx="8771828" cy="18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Arial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dirty="0"/>
              <a:t>IBM Internal Use Only</a:t>
            </a:r>
          </a:p>
        </p:txBody>
      </p:sp>
      <p:sp>
        <p:nvSpPr>
          <p:cNvPr id="8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162" y="6533204"/>
            <a:ext cx="1189038" cy="18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July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18666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 - Tex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0689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4337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 - Tex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0689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88552" y="6591301"/>
            <a:ext cx="1485900" cy="1238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© 2018 IBM Corporation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1"/>
                </a:solidFill>
                <a:latin typeface="IBM Plex Sans SemiBold" panose="020B0703050203000203" pitchFamily="34" charset="0"/>
                <a:ea typeface="IBM Plex Sans SemiBold" panose="020B0703050203000203" pitchFamily="34" charset="0"/>
                <a:cs typeface="IBM Plex Sans SemiBold" panose="020B07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641537-8A20-4FC2-812C-70C11EB2DF68}"/>
              </a:ext>
            </a:extLst>
          </p:cNvPr>
          <p:cNvCxnSpPr>
            <a:cxnSpLocks/>
          </p:cNvCxnSpPr>
          <p:nvPr userDrawn="1"/>
        </p:nvCxnSpPr>
        <p:spPr>
          <a:xfrm>
            <a:off x="3530906" y="1014863"/>
            <a:ext cx="51301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223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005287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 - Tex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0689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8161A-C41F-4C99-8083-E50C0F0A0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02940" y="0"/>
            <a:ext cx="1489060" cy="9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3155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4271-7C64-42BE-BBB6-A27B27276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413BE-8B6D-4541-87AA-426CDEAA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31D1C-8A7E-4AE4-865C-78849CF0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2AE66C1-37C5-45D2-9E78-EE85FA23079B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004D7-B066-4933-97F4-11BBF357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07346-2AEB-4373-A902-FF7E26A5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25244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DB73-41F9-4037-93DB-F20F4130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E9AE4-8B90-4268-ADBF-F28B20BE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60466-C89E-45DF-A4A5-16DEA7CB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2AE66C1-37C5-45D2-9E78-EE85FA23079B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4137C-7C16-4620-A13C-E328022C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20C3F-B990-447B-B26C-C57758697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63287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8B8E-E733-47C8-B3D2-FCCA1B31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E871C-037D-4311-844B-E76B7E4AD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2713C-8958-4643-A3F3-DE001659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2AE66C1-37C5-45D2-9E78-EE85FA23079B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8B731-40F5-4A56-A233-9BF27011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03F03-9D6F-4BC8-A2A4-959A7C96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12210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8217-F327-49A9-83FE-2830DA8B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41EBF-799E-4599-B325-F186CCA7D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9E18A-6564-4284-86BA-932AA198D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A5C98-5B7B-4770-8480-E563997F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2AE66C1-37C5-45D2-9E78-EE85FA23079B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F7129-E62D-4F40-B69F-D935EEA2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418EA-E5FF-468C-8C2B-DC2A17F8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95817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F3ED-FFD9-4220-8CA1-7B1FE2D46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A85CD-473A-4D9D-B080-80636953F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2138F-E3CF-49DA-81A4-11308014F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72740-8EA9-45F9-A35F-72E54C60B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F2BA8-9D6A-4ADA-8A8D-225617042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C928B-71FB-4222-80BB-C1A120AD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2AE66C1-37C5-45D2-9E78-EE85FA23079B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FBA10-5BE8-4FD7-8E1C-2E9A926E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A26EF-7BD0-4BA8-A308-FA2A5C17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05064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806BE-A4E4-4B4E-B7F1-6B7B3AF8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765A8-FA4A-4FD4-8F1F-EDD1B99EDD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2AE66C1-37C5-45D2-9E78-EE85FA23079B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14EA2-6E23-4412-BC16-2339CF61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15555-7EBC-4BA9-87C4-C06060E4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013701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68F1F-6A40-422F-B5ED-C0DF03C5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2AE66C1-37C5-45D2-9E78-EE85FA23079B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9F913-F1FD-4E44-A5B5-68C3391B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14A7-A736-4617-AF5C-9C98666A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40341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FA74-F8C1-4622-ADA3-3B42319E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BDCD-5F12-4535-BF5E-963C5E56F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FB8D4-91BA-4A6A-AF2E-CE061042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373B3-4BCE-4F2D-BC45-AB269899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2AE66C1-37C5-45D2-9E78-EE85FA23079B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CCB5D-034E-4A82-A7A2-95D128912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EEF2A-E606-4471-9D8E-D6011A11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35044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5A6F-06C5-4F92-8558-2C49EB2E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DCEB26-397A-488C-854B-05BFDFAF8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16243-681D-4DD5-9776-90C2F5A95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8F666-ED0C-4856-BC2E-C2A8429D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2AE66C1-37C5-45D2-9E78-EE85FA23079B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BE8B-FE57-4260-804D-308D2057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7AE60-6D45-4507-B5DB-F72A3822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763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88478513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269C-7FCA-4E07-86C9-C46856EA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30A1D-999B-4887-B814-F493A782B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40D0F-9122-40BF-82D7-A16A06E1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2AE66C1-37C5-45D2-9E78-EE85FA23079B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868E-0178-4F82-AD91-3D03F377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C3925-4AA4-4564-A468-BB51A1CA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60543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83AEF-BE2D-47D1-8FE0-B371D22A1D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C261D-9ECB-4CA3-BBA8-F031C68B8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54D8B-D3FB-4C5A-8EFB-B8BC0487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2AE66C1-37C5-45D2-9E78-EE85FA23079B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E61B-A0E6-4870-9386-21EAF535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503E4-8E0D-45FA-AD04-80D5A2A9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89215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32982-8495-4A7F-9C8B-BCA04451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F. Varchon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4F844-E589-4E1C-BF8C-6F54F9BB65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99397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56B9-DBDB-485A-99E3-00CA133C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FA772-F412-4D65-8802-2EF67C11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F. Varchon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CCBB3-5E6C-4FD0-AFF6-359F04460D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79129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1C9D-54C6-454F-B9F1-5A6B6A0D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8C198-BF39-4FF4-865D-CCAFFCFE4A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F. Varchon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622B8-CA74-4ABD-AB12-897A93EF6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6910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s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58EEA-51EA-4A41-A178-5DB8FA11D0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6202" y="6443664"/>
            <a:ext cx="3287484" cy="338137"/>
          </a:xfrm>
          <a:prstGeom prst="rect">
            <a:avLst/>
          </a:prstGeom>
        </p:spPr>
        <p:txBody>
          <a:bodyPr/>
          <a:lstStyle>
            <a:lvl3pPr marL="914377" indent="0" algn="l">
              <a:buNone/>
              <a:defRPr sz="1800"/>
            </a:lvl3pPr>
          </a:lstStyle>
          <a:p>
            <a:pPr lvl="2"/>
            <a:r>
              <a:rPr lang="fr-FR" dirty="0"/>
              <a:t>F. </a:t>
            </a:r>
            <a:r>
              <a:rPr lang="fr-FR" dirty="0" err="1"/>
              <a:t>Varchon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748717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BCA4-5B77-4ACC-9519-779435FD3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7390C-1089-4A62-A329-FB17B4B66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E4380-F784-41B3-B837-E2038C29E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FAFDBE-BFB0-428C-863F-7A7E3703D5F4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68755707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C223-A1CE-4A1B-B230-2CE00E70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2E10-CDC4-4E66-ADC0-935852BF4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B0B1-12DD-4179-9FBE-9430110B44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7EE42D-F7AC-4894-9533-DB1CE485D72E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362298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03DB-46D7-4E9F-BF65-DC217409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EA77A-FA70-4889-81C6-B377BB7C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228600" indent="0">
              <a:buNone/>
              <a:defRPr sz="1000"/>
            </a:lvl2pPr>
            <a:lvl3pPr marL="457200" indent="0">
              <a:buNone/>
              <a:defRPr sz="900"/>
            </a:lvl3pPr>
            <a:lvl4pPr marL="685800" indent="0">
              <a:buNone/>
              <a:defRPr sz="800"/>
            </a:lvl4pPr>
            <a:lvl5pPr marL="914400" indent="0">
              <a:buNone/>
              <a:defRPr sz="800"/>
            </a:lvl5pPr>
            <a:lvl6pPr marL="1143000" indent="0">
              <a:buNone/>
              <a:defRPr sz="800"/>
            </a:lvl6pPr>
            <a:lvl7pPr marL="1371600" indent="0">
              <a:buNone/>
              <a:defRPr sz="800"/>
            </a:lvl7pPr>
            <a:lvl8pPr marL="1600200" indent="0">
              <a:buNone/>
              <a:defRPr sz="800"/>
            </a:lvl8pPr>
            <a:lvl9pPr marL="182880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0457A-A6B2-459E-8D59-178D5D04B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C0185B-EB48-4A27-979F-F486205F5570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2147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DE7A-304C-41B5-A6D6-25759E9A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952D8-852A-4BF5-880F-781F59FFC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19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C8284-27AC-4049-84E5-3ACFB2A46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00" y="1825625"/>
            <a:ext cx="5219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FDB0E-E693-4297-B57B-BBE1399AD0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7D6B48-5C14-433D-9FD2-B94FDD127699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07723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91919902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A87A-E243-49D2-AB1C-BF186580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0275F-F284-479B-AC06-36BD8E15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681163"/>
            <a:ext cx="5157788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B1B99-C6E1-4F60-B6BF-50C3B47DB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F2C32-011F-4B66-9E8C-3794B22F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5BF45-86CE-4259-8CA7-A43F0AF32B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20106-731D-4FAB-8A33-6A11D0EA45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5DE97E1-DE09-4E52-AEC8-A718397463D0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32278434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7F00-2F88-465F-8A5E-E87EE47FC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52681-35B2-4A41-A09D-DC75F00C5C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D37D09-D04F-43CD-81BA-9D20EA5268E8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1579363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79BD5B-63F9-4AF7-BCE8-22D7C4459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D5D6AA-CC8E-41A4-9289-8FF75DFAFA4B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35257322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AED3-E165-4E02-AF52-C00BCDC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05F1-16BC-4F19-A0CA-7A2D6EB4D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07588-DC88-486A-8704-8200E9551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72FAF-5B28-4581-96E8-A88E620FC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B32365-071A-4A3B-B89A-FA2578AEF878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2942936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D23E-8BAE-4A7A-8D29-6000E9182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40A5A-DA7A-420A-AAE3-EFAFD810C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94239-686E-4CBF-9E6E-1EF790C61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BC257-25DA-48EB-883A-A0768C1B4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615E50-208B-4529-8C13-786776507752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9546495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92CE-B6E4-40AD-9902-C62E0B9E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51FC5-3C5F-440C-A359-8FC1DE359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5E2B7-18CB-44B1-902F-1C16433AD3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7B9E66-67C8-481C-B0C1-02C8D386F588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151388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5C51C-F35F-485C-BFC4-3BE7959CC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220A1-695A-4C98-858C-1F5FC1EE6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810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5EFBD-0B53-4A56-87C5-1603D9BC11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73B905-4219-4001-BEA3-D384166CF147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74833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59505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47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1308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61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190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09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642979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8498693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17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15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75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940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2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02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70520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1459179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5648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149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502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7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1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half-image_Right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Quantum Computing and IBM Q: An Introduction            #IBMQ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5486400" cy="590931"/>
          </a:xfrm>
        </p:spPr>
        <p:txBody>
          <a:bodyPr>
            <a:sp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5486400" cy="3326423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>
                <a:solidFill>
                  <a:schemeClr val="bg2"/>
                </a:solidFill>
              </a:defRPr>
            </a:lvl1pPr>
            <a:lvl2pPr>
              <a:defRPr lang="en-US" sz="3200" dirty="0" smtClean="0">
                <a:solidFill>
                  <a:schemeClr val="bg2"/>
                </a:solidFill>
              </a:defRPr>
            </a:lvl2pPr>
            <a:lvl3pPr>
              <a:defRPr lang="en-US" sz="2933" dirty="0" smtClean="0">
                <a:solidFill>
                  <a:schemeClr val="bg2"/>
                </a:solidFill>
              </a:defRPr>
            </a:lvl3pPr>
            <a:lvl4pPr>
              <a:defRPr lang="en-US" sz="2933" dirty="0" smtClean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40638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fact, number, pic_Gray90_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rgbClr val="25252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9250"/>
            <a:ext cx="5477933" cy="1034129"/>
          </a:xfrm>
        </p:spPr>
        <p:txBody>
          <a:bodyPr wrap="square"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3362241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84843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1/4 Image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Quantum Computing and IBM Q: An Introduction            #IBMQ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6858000"/>
          </a:xfrm>
          <a:solidFill>
            <a:srgbClr val="252525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7349067" cy="590931"/>
          </a:xfrm>
        </p:spPr>
        <p:txBody>
          <a:bodyPr wrap="square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7349067" cy="2833981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38673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8326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E8E1-15CC-174A-888A-1040FC93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B10E9-7CBE-1145-84AB-B2E337A1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9EDA-905B-B049-80EF-D163B85A3727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C2EB-4612-484B-9AB3-A7E0D308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3B9B9-EC34-3240-AEAA-4F65FC72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0946-8692-7943-B636-CB7CABBE3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57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604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186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841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94356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266465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Supervised learning with quantum enhanced feature spaces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9766159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2684475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00541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9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17648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019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664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365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215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870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031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07127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4185210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7492699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#IBMQ</a:t>
            </a:r>
          </a:p>
        </p:txBody>
      </p:sp>
    </p:spTree>
    <p:extLst>
      <p:ext uri="{BB962C8B-B14F-4D97-AF65-F5344CB8AC3E}">
        <p14:creationId xmlns:p14="http://schemas.microsoft.com/office/powerpoint/2010/main" val="79691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7420762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9898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157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363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646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0346532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4228182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969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515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923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4778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828378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037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873329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3203978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0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98419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2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36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215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Quantum Computing and IBM Q: An Introduction            #IBMQ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748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05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52823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520235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7051109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5198281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6723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040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93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858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261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576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090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875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7232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26495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83477748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63967269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6367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110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635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712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1176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8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12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36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4" Type="http://schemas.openxmlformats.org/officeDocument/2006/relationships/theme" Target="../theme/theme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1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67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60365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1" r:id="rId40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8912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76517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8" r:id="rId37"/>
    <p:sldLayoutId id="2147483779" r:id="rId38"/>
    <p:sldLayoutId id="2147483780" r:id="rId39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2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33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4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15" r:id="rId34"/>
    <p:sldLayoutId id="2147483816" r:id="rId35"/>
    <p:sldLayoutId id="2147483817" r:id="rId36"/>
    <p:sldLayoutId id="2147483818" r:id="rId37"/>
    <p:sldLayoutId id="2147483819" r:id="rId38"/>
    <p:sldLayoutId id="2147483820" r:id="rId39"/>
    <p:sldLayoutId id="2147483821" r:id="rId40"/>
    <p:sldLayoutId id="2147483822" r:id="rId41"/>
    <p:sldLayoutId id="2147483823" r:id="rId42"/>
    <p:sldLayoutId id="2147483824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09576" rtl="0" eaLnBrk="1" latinLnBrk="0" hangingPunct="1">
        <a:lnSpc>
          <a:spcPct val="90000"/>
        </a:lnSpc>
        <a:spcBef>
          <a:spcPct val="0"/>
        </a:spcBef>
        <a:buNone/>
        <a:defRPr sz="3167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6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33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8" indent="-230708" algn="l" defTabSz="609576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33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6" indent="-230708" algn="l" defTabSz="609576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33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33" indent="-224358" algn="l" defTabSz="609576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33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90" indent="-230708" algn="l" defTabSz="609576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33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66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42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17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93" indent="-304788" algn="l" defTabSz="609576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60957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60957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60957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60957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60957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60957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60957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60957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EF39-810D-4978-8D06-A22B1E21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59B47-C30D-4FE6-B019-6A5616969435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1AF13A-52E0-4489-869B-18486186B6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2D97E-8994-4689-96FA-A43747533FE4}"/>
              </a:ext>
            </a:extLst>
          </p:cNvPr>
          <p:cNvSpPr/>
          <p:nvPr userDrawn="1"/>
        </p:nvSpPr>
        <p:spPr>
          <a:xfrm>
            <a:off x="0" y="0"/>
            <a:ext cx="12192000" cy="10689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0DDB62C-C44F-4563-9175-0DE48082367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940D8E7-48D1-4A08-B3B7-4A09593D6C3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0388552" y="6591301"/>
            <a:ext cx="1485900" cy="1238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© 2019 IBM Corporation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CAED5A-0E8C-4942-8C67-0CA060B637D0}"/>
              </a:ext>
            </a:extLst>
          </p:cNvPr>
          <p:cNvCxnSpPr>
            <a:cxnSpLocks/>
          </p:cNvCxnSpPr>
          <p:nvPr userDrawn="1"/>
        </p:nvCxnSpPr>
        <p:spPr>
          <a:xfrm>
            <a:off x="3530906" y="1014863"/>
            <a:ext cx="51301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8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26F7FD77-8CDA-49BF-A05B-2023DAD158F6}"/>
              </a:ext>
            </a:extLst>
          </p:cNvPr>
          <p:cNvSpPr>
            <a:spLocks/>
          </p:cNvSpPr>
          <p:nvPr/>
        </p:nvSpPr>
        <p:spPr bwMode="auto">
          <a:xfrm>
            <a:off x="-92075" y="0"/>
            <a:ext cx="12331700" cy="6518275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fr-FR" altLang="fr-FR" sz="1500" b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E16561FB-75F7-4084-B984-4B68C6010F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839575" y="6562725"/>
            <a:ext cx="232569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71437" tIns="71437" rIns="71437" bIns="71437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rgbClr val="59585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1pPr>
          </a:lstStyle>
          <a:p>
            <a:fld id="{7544B196-47C9-4B7F-9E55-6E1890138DD9}" type="slidenum">
              <a:rPr lang="fr-FR" altLang="fr-FR"/>
              <a:pPr/>
              <a:t>‹#›</a:t>
            </a:fld>
            <a:endParaRPr lang="fr-FR" altLang="fr-FR"/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4F0415B1-58C2-43D0-9E54-DBFAACEAC87E}"/>
              </a:ext>
            </a:extLst>
          </p:cNvPr>
          <p:cNvSpPr txBox="1">
            <a:spLocks/>
          </p:cNvSpPr>
          <p:nvPr/>
        </p:nvSpPr>
        <p:spPr bwMode="auto">
          <a:xfrm>
            <a:off x="100013" y="6569812"/>
            <a:ext cx="2316340" cy="2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/>
            <a:r>
              <a:rPr lang="fr-FR" altLang="fr-FR" sz="1100" b="0">
                <a:solidFill>
                  <a:srgbClr val="59585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IBM Research | December 10, 2018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36C25796-3260-4E72-9F43-A21BA16721C0}"/>
              </a:ext>
            </a:extLst>
          </p:cNvPr>
          <p:cNvSpPr txBox="1">
            <a:spLocks/>
          </p:cNvSpPr>
          <p:nvPr/>
        </p:nvSpPr>
        <p:spPr bwMode="auto">
          <a:xfrm>
            <a:off x="5672932" y="6569812"/>
            <a:ext cx="803105" cy="2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/>
            <a:r>
              <a:rPr lang="fr-FR" altLang="fr-FR" sz="1100" b="0">
                <a:solidFill>
                  <a:srgbClr val="59585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Paul Nation</a:t>
            </a:r>
          </a:p>
        </p:txBody>
      </p:sp>
    </p:spTree>
    <p:extLst>
      <p:ext uri="{BB962C8B-B14F-4D97-AF65-F5344CB8AC3E}">
        <p14:creationId xmlns:p14="http://schemas.microsoft.com/office/powerpoint/2010/main" val="66536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ctr" defTabSz="410369" rtl="0" fontAlgn="base" hangingPunct="0">
        <a:spcBef>
          <a:spcPct val="0"/>
        </a:spcBef>
        <a:spcAft>
          <a:spcPct val="0"/>
        </a:spcAft>
        <a:defRPr sz="5600" kern="1200">
          <a:solidFill>
            <a:srgbClr val="000000"/>
          </a:solidFill>
          <a:latin typeface="+mj-lt"/>
          <a:ea typeface="+mj-ea"/>
          <a:cs typeface="+mj-cs"/>
          <a:sym typeface="Helvetica Neue Medium" charset="0"/>
        </a:defRPr>
      </a:lvl1pPr>
      <a:lvl2pPr algn="ctr" defTabSz="410369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2pPr>
      <a:lvl3pPr algn="ctr" defTabSz="410369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3pPr>
      <a:lvl4pPr algn="ctr" defTabSz="410369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4pPr>
      <a:lvl5pPr algn="ctr" defTabSz="410369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5pPr>
      <a:lvl6pPr marL="228600" algn="ctr" defTabSz="410369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6pPr>
      <a:lvl7pPr marL="457200" algn="ctr" defTabSz="410369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7pPr>
      <a:lvl8pPr marL="685800" algn="ctr" defTabSz="410369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8pPr>
      <a:lvl9pPr marL="914400" algn="ctr" defTabSz="410369" rtl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9pPr>
    </p:titleStyle>
    <p:bodyStyle>
      <a:lvl1pPr marL="305594" indent="-305594" algn="l" defTabSz="410369" rtl="0" fontAlgn="base" hangingPunct="0">
        <a:spcBef>
          <a:spcPts val="2950"/>
        </a:spcBef>
        <a:spcAft>
          <a:spcPct val="0"/>
        </a:spcAft>
        <a:buSzPct val="145000"/>
        <a:buChar char="•"/>
        <a:defRPr sz="2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1pPr>
      <a:lvl2pPr marL="527844" indent="-305594" algn="l" defTabSz="410369" rtl="0" fontAlgn="base" hangingPunct="0">
        <a:spcBef>
          <a:spcPts val="2950"/>
        </a:spcBef>
        <a:spcAft>
          <a:spcPct val="0"/>
        </a:spcAft>
        <a:buSzPct val="145000"/>
        <a:buChar char="•"/>
        <a:defRPr sz="2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2pPr>
      <a:lvl3pPr marL="750094" indent="-305594" algn="l" defTabSz="410369" rtl="0" fontAlgn="base" hangingPunct="0">
        <a:spcBef>
          <a:spcPts val="2950"/>
        </a:spcBef>
        <a:spcAft>
          <a:spcPct val="0"/>
        </a:spcAft>
        <a:buSzPct val="145000"/>
        <a:buChar char="•"/>
        <a:defRPr sz="2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3pPr>
      <a:lvl4pPr marL="972344" indent="-305594" algn="l" defTabSz="410369" rtl="0" fontAlgn="base" hangingPunct="0">
        <a:spcBef>
          <a:spcPts val="2950"/>
        </a:spcBef>
        <a:spcAft>
          <a:spcPct val="0"/>
        </a:spcAft>
        <a:buSzPct val="145000"/>
        <a:buChar char="•"/>
        <a:defRPr sz="2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4pPr>
      <a:lvl5pPr marL="1194594" indent="-305594" algn="l" defTabSz="410369" rtl="0" fontAlgn="base" hangingPunct="0">
        <a:spcBef>
          <a:spcPts val="2950"/>
        </a:spcBef>
        <a:spcAft>
          <a:spcPct val="0"/>
        </a:spcAft>
        <a:buSzPct val="145000"/>
        <a:buChar char="•"/>
        <a:defRPr sz="2200" kern="1200">
          <a:solidFill>
            <a:srgbClr val="000000"/>
          </a:solidFill>
          <a:latin typeface="+mn-lt"/>
          <a:ea typeface="+mn-ea"/>
          <a:cs typeface="+mn-cs"/>
          <a:sym typeface="Helvetica Neue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rancois.varchon@fr.ibm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francois.varchon@fr.ibm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francois.varchon@fr.ibm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12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tiff"/><Relationship Id="rId11" Type="http://schemas.openxmlformats.org/officeDocument/2006/relationships/image" Target="../media/image21.tiff"/><Relationship Id="rId5" Type="http://schemas.openxmlformats.org/officeDocument/2006/relationships/image" Target="../media/image15.tiff"/><Relationship Id="rId10" Type="http://schemas.openxmlformats.org/officeDocument/2006/relationships/image" Target="../media/image20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francois.varchon@fr.ibm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84" y="2069295"/>
            <a:ext cx="5904411" cy="1405428"/>
          </a:xfrm>
        </p:spPr>
        <p:txBody>
          <a:bodyPr/>
          <a:lstStyle/>
          <a:p>
            <a:pPr algn="ctr"/>
            <a:r>
              <a:rPr lang="fr-FR" sz="4800" dirty="0" err="1">
                <a:solidFill>
                  <a:srgbClr val="FFFF00"/>
                </a:solidFill>
              </a:rPr>
              <a:t>Qiskit</a:t>
            </a:r>
            <a:br>
              <a:rPr lang="en-US" sz="4500" dirty="0">
                <a:solidFill>
                  <a:srgbClr val="FFFF00"/>
                </a:solidFill>
              </a:rPr>
            </a:br>
            <a:br>
              <a:rPr lang="en-US" sz="4500" dirty="0">
                <a:solidFill>
                  <a:srgbClr val="FFFF00"/>
                </a:solidFill>
              </a:rPr>
            </a:br>
            <a:br>
              <a:rPr lang="en-US" sz="4500" dirty="0">
                <a:solidFill>
                  <a:srgbClr val="FFFF00"/>
                </a:solidFill>
              </a:rPr>
            </a:br>
            <a:endParaRPr lang="en-US" sz="45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9" y="50509"/>
            <a:ext cx="4472705" cy="67813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A5C6904-862B-4619-A8BA-76A89AD31986}"/>
              </a:ext>
            </a:extLst>
          </p:cNvPr>
          <p:cNvSpPr txBox="1">
            <a:spLocks/>
          </p:cNvSpPr>
          <p:nvPr/>
        </p:nvSpPr>
        <p:spPr>
          <a:xfrm>
            <a:off x="182829" y="5180667"/>
            <a:ext cx="4511911" cy="1059712"/>
          </a:xfrm>
          <a:prstGeom prst="rect">
            <a:avLst/>
          </a:prstGeom>
        </p:spPr>
        <p:txBody>
          <a:bodyPr/>
          <a:lstStyle>
            <a:lvl1pPr marL="0" marR="0" indent="0" algn="l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FFC000"/>
                </a:solidFill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Helvetica Light"/>
              </a:defRPr>
            </a:lvl1pPr>
            <a:lvl2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François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Varchon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  <a:hlinkClick r:id="rId3"/>
              </a:rPr>
              <a:t>francois.varchon@fr.ibm.com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>
              <a:defRPr/>
            </a:pP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fontAlgn="auto">
              <a:defRPr/>
            </a:pPr>
            <a:r>
              <a:rPr lang="en-GB" sz="2000" kern="0" dirty="0">
                <a:solidFill>
                  <a:schemeClr val="bg2"/>
                </a:solidFill>
              </a:rPr>
              <a:t>Support team for IBM Q Network</a:t>
            </a:r>
          </a:p>
        </p:txBody>
      </p:sp>
    </p:spTree>
    <p:extLst>
      <p:ext uri="{BB962C8B-B14F-4D97-AF65-F5344CB8AC3E}">
        <p14:creationId xmlns:p14="http://schemas.microsoft.com/office/powerpoint/2010/main" val="64402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36EA9-0D8E-8041-8506-0806AA83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7" y="-4047"/>
            <a:ext cx="12196047" cy="75438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Modularity and Extensibility of the Aqua Library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E367F2-AF48-D549-AD77-66DD9EFDAAB2}"/>
              </a:ext>
            </a:extLst>
          </p:cNvPr>
          <p:cNvSpPr/>
          <p:nvPr/>
        </p:nvSpPr>
        <p:spPr>
          <a:xfrm>
            <a:off x="1098211" y="12261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4078B91-8408-1145-B0FD-2B30A8E6F35A}"/>
              </a:ext>
            </a:extLst>
          </p:cNvPr>
          <p:cNvSpPr/>
          <p:nvPr/>
        </p:nvSpPr>
        <p:spPr>
          <a:xfrm>
            <a:off x="1847975" y="12261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Variational Form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478D2FE-A97A-5040-A9DC-73E740069EE8}"/>
              </a:ext>
            </a:extLst>
          </p:cNvPr>
          <p:cNvSpPr/>
          <p:nvPr/>
        </p:nvSpPr>
        <p:spPr>
          <a:xfrm>
            <a:off x="2597740" y="12261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Optimizer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7930129-DDBF-F340-95E9-46BCD8532126}"/>
              </a:ext>
            </a:extLst>
          </p:cNvPr>
          <p:cNvSpPr/>
          <p:nvPr/>
        </p:nvSpPr>
        <p:spPr>
          <a:xfrm>
            <a:off x="3347505" y="12261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VQKE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3C07EDC-4DD2-5B4A-8C17-89F008F0F89A}"/>
              </a:ext>
            </a:extLst>
          </p:cNvPr>
          <p:cNvSpPr/>
          <p:nvPr/>
        </p:nvSpPr>
        <p:spPr>
          <a:xfrm>
            <a:off x="1845521" y="178263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  <a:b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B22D624-7BBC-AE4D-A23B-188E0F08F710}"/>
              </a:ext>
            </a:extLst>
          </p:cNvPr>
          <p:cNvSpPr/>
          <p:nvPr/>
        </p:nvSpPr>
        <p:spPr>
          <a:xfrm>
            <a:off x="2598675" y="178263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Optimizer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09F41C0-E58C-9A44-B79B-FA1F56726558}"/>
              </a:ext>
            </a:extLst>
          </p:cNvPr>
          <p:cNvSpPr/>
          <p:nvPr/>
        </p:nvSpPr>
        <p:spPr>
          <a:xfrm>
            <a:off x="3348440" y="178263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QAOA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58A2DEE4-E4D6-0544-A495-1713A5264E54}"/>
              </a:ext>
            </a:extLst>
          </p:cNvPr>
          <p:cNvSpPr/>
          <p:nvPr/>
        </p:nvSpPr>
        <p:spPr>
          <a:xfrm>
            <a:off x="8781540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Multiclass Classifier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EDC653D-3FBB-B740-979E-58B22275FD7D}"/>
              </a:ext>
            </a:extLst>
          </p:cNvPr>
          <p:cNvSpPr/>
          <p:nvPr/>
        </p:nvSpPr>
        <p:spPr>
          <a:xfrm>
            <a:off x="9534694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Feature Map</a:t>
            </a: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15BD1165-89BE-CB46-8C20-52356D9F63FB}"/>
              </a:ext>
            </a:extLst>
          </p:cNvPr>
          <p:cNvSpPr/>
          <p:nvPr/>
        </p:nvSpPr>
        <p:spPr>
          <a:xfrm>
            <a:off x="10284459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QSVM Kernel</a:t>
            </a:r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BD4D42FA-9A6B-594D-9543-4A3C23100B7B}"/>
              </a:ext>
            </a:extLst>
          </p:cNvPr>
          <p:cNvSpPr/>
          <p:nvPr/>
        </p:nvSpPr>
        <p:spPr>
          <a:xfrm>
            <a:off x="6532246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F4D441C2-D2E1-634B-BEEE-9BEBB48DBF63}"/>
              </a:ext>
            </a:extLst>
          </p:cNvPr>
          <p:cNvSpPr/>
          <p:nvPr/>
        </p:nvSpPr>
        <p:spPr>
          <a:xfrm>
            <a:off x="7282010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Variational Form</a:t>
            </a: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907C02B-61D8-9542-8FAD-A14FF7BD6944}"/>
              </a:ext>
            </a:extLst>
          </p:cNvPr>
          <p:cNvSpPr/>
          <p:nvPr/>
        </p:nvSpPr>
        <p:spPr>
          <a:xfrm>
            <a:off x="8031775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Optimizer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CB948F6-C941-304D-A57A-A69CBC8BE42D}"/>
              </a:ext>
            </a:extLst>
          </p:cNvPr>
          <p:cNvSpPr/>
          <p:nvPr/>
        </p:nvSpPr>
        <p:spPr>
          <a:xfrm>
            <a:off x="8788175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Multiclass</a:t>
            </a:r>
            <a:b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Classifier</a:t>
            </a:r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CC89CBCB-E92B-BD4D-AE8C-6009BA17E408}"/>
              </a:ext>
            </a:extLst>
          </p:cNvPr>
          <p:cNvSpPr/>
          <p:nvPr/>
        </p:nvSpPr>
        <p:spPr>
          <a:xfrm>
            <a:off x="9534694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Feature Map</a:t>
            </a: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B47A311-567E-AD44-A75D-DA7530BF0874}"/>
              </a:ext>
            </a:extLst>
          </p:cNvPr>
          <p:cNvSpPr/>
          <p:nvPr/>
        </p:nvSpPr>
        <p:spPr>
          <a:xfrm>
            <a:off x="10284459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QSVM Variational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3032FD8-FBC0-8642-93DB-9C026123AF21}"/>
              </a:ext>
            </a:extLst>
          </p:cNvPr>
          <p:cNvSpPr/>
          <p:nvPr/>
        </p:nvSpPr>
        <p:spPr>
          <a:xfrm>
            <a:off x="1098212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State</a:t>
            </a:r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DE94F96D-720A-0140-80AA-5554FD40B9CE}"/>
              </a:ext>
            </a:extLst>
          </p:cNvPr>
          <p:cNvSpPr/>
          <p:nvPr/>
        </p:nvSpPr>
        <p:spPr>
          <a:xfrm>
            <a:off x="1865781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Variational Form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B1FBD8D-64D6-E649-A453-57384E663C45}"/>
              </a:ext>
            </a:extLst>
          </p:cNvPr>
          <p:cNvSpPr/>
          <p:nvPr/>
        </p:nvSpPr>
        <p:spPr>
          <a:xfrm>
            <a:off x="2597741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Optimizer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9B176ED-8797-5846-84D3-CCCEC9DC48C2}"/>
              </a:ext>
            </a:extLst>
          </p:cNvPr>
          <p:cNvSpPr/>
          <p:nvPr/>
        </p:nvSpPr>
        <p:spPr>
          <a:xfrm>
            <a:off x="3347506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VQE</a:t>
            </a:r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A963CDA8-C5B6-9140-9C77-FAA7E04388E5}"/>
              </a:ext>
            </a:extLst>
          </p:cNvPr>
          <p:cNvSpPr/>
          <p:nvPr/>
        </p:nvSpPr>
        <p:spPr>
          <a:xfrm>
            <a:off x="2597740" y="234343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Oracle</a:t>
            </a: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AA3D4F5A-75C2-1540-BFAC-B2BF970FC088}"/>
              </a:ext>
            </a:extLst>
          </p:cNvPr>
          <p:cNvSpPr/>
          <p:nvPr/>
        </p:nvSpPr>
        <p:spPr>
          <a:xfrm>
            <a:off x="3347504" y="234343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Grover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E4D6F4D8-056D-C940-9855-878737D55985}"/>
              </a:ext>
            </a:extLst>
          </p:cNvPr>
          <p:cNvSpPr/>
          <p:nvPr/>
        </p:nvSpPr>
        <p:spPr>
          <a:xfrm>
            <a:off x="2597740" y="290442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Oracle</a:t>
            </a: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2847E25D-3605-4244-B19D-B32FACBFAF00}"/>
              </a:ext>
            </a:extLst>
          </p:cNvPr>
          <p:cNvSpPr/>
          <p:nvPr/>
        </p:nvSpPr>
        <p:spPr>
          <a:xfrm>
            <a:off x="3347504" y="290442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Deutsch-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Josza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3B96BD8F-2DD1-1140-BE89-00101F19590D}"/>
              </a:ext>
            </a:extLst>
          </p:cNvPr>
          <p:cNvSpPr/>
          <p:nvPr/>
        </p:nvSpPr>
        <p:spPr>
          <a:xfrm>
            <a:off x="2597740" y="3465419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Oracle</a:t>
            </a:r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453990CE-B3A4-2D45-A76B-0160CE04872E}"/>
              </a:ext>
            </a:extLst>
          </p:cNvPr>
          <p:cNvSpPr/>
          <p:nvPr/>
        </p:nvSpPr>
        <p:spPr>
          <a:xfrm>
            <a:off x="3347504" y="3465419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Bernestein-Vazirani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7B704198-6E61-E249-9AD2-0BAFC01B9A03}"/>
              </a:ext>
            </a:extLst>
          </p:cNvPr>
          <p:cNvSpPr/>
          <p:nvPr/>
        </p:nvSpPr>
        <p:spPr>
          <a:xfrm>
            <a:off x="2597740" y="4026410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Oracle</a:t>
            </a: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B617F238-F5BB-6D45-B04C-518B6ABDB64F}"/>
              </a:ext>
            </a:extLst>
          </p:cNvPr>
          <p:cNvSpPr/>
          <p:nvPr/>
        </p:nvSpPr>
        <p:spPr>
          <a:xfrm>
            <a:off x="3347504" y="4026410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Simon</a:t>
            </a: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EEA387F3-F8F4-B84D-9FFE-27BCD66D5A65}"/>
              </a:ext>
            </a:extLst>
          </p:cNvPr>
          <p:cNvSpPr/>
          <p:nvPr/>
        </p:nvSpPr>
        <p:spPr>
          <a:xfrm>
            <a:off x="8053322" y="17833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AE374676-3B5E-4740-9B0A-87AAF5C58BBC}"/>
              </a:ext>
            </a:extLst>
          </p:cNvPr>
          <p:cNvSpPr/>
          <p:nvPr/>
        </p:nvSpPr>
        <p:spPr>
          <a:xfrm>
            <a:off x="8803086" y="17833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B7279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 Circuit</a:t>
            </a:r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6E876420-CB2A-E847-B8B2-034CB6650B67}"/>
              </a:ext>
            </a:extLst>
          </p:cNvPr>
          <p:cNvSpPr/>
          <p:nvPr/>
        </p:nvSpPr>
        <p:spPr>
          <a:xfrm>
            <a:off x="9552851" y="17833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Quantum Fourier Transform</a:t>
            </a: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AD8A74DE-9D9D-FF4B-BB6D-A74E19DE16B7}"/>
              </a:ext>
            </a:extLst>
          </p:cNvPr>
          <p:cNvSpPr/>
          <p:nvPr/>
        </p:nvSpPr>
        <p:spPr>
          <a:xfrm>
            <a:off x="10302616" y="17833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</a:t>
            </a:r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1CD6321C-EA9A-ED45-B5E9-0B9E5AA18074}"/>
              </a:ext>
            </a:extLst>
          </p:cNvPr>
          <p:cNvSpPr/>
          <p:nvPr/>
        </p:nvSpPr>
        <p:spPr>
          <a:xfrm>
            <a:off x="8053322" y="234443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8ABAA5AE-893F-5248-9E2F-4B8FA5FB9E2A}"/>
              </a:ext>
            </a:extLst>
          </p:cNvPr>
          <p:cNvSpPr/>
          <p:nvPr/>
        </p:nvSpPr>
        <p:spPr>
          <a:xfrm>
            <a:off x="8803086" y="234443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B7279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 Circuit</a:t>
            </a: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C0272F8E-4E3E-5D4D-9958-757BD82A743F}"/>
              </a:ext>
            </a:extLst>
          </p:cNvPr>
          <p:cNvSpPr/>
          <p:nvPr/>
        </p:nvSpPr>
        <p:spPr>
          <a:xfrm>
            <a:off x="9552851" y="234443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Quantum Fourier Transform</a:t>
            </a:r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85919D9A-0C58-114B-90DC-1920620F11DD}"/>
              </a:ext>
            </a:extLst>
          </p:cNvPr>
          <p:cNvSpPr/>
          <p:nvPr/>
        </p:nvSpPr>
        <p:spPr>
          <a:xfrm>
            <a:off x="10302616" y="234443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Approx.</a:t>
            </a:r>
            <a:b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</a:t>
            </a: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4A49B62E-E739-1248-A251-7943BCCD4F98}"/>
              </a:ext>
            </a:extLst>
          </p:cNvPr>
          <p:cNvSpPr/>
          <p:nvPr/>
        </p:nvSpPr>
        <p:spPr>
          <a:xfrm>
            <a:off x="9540636" y="291941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0E1FE78D-7391-D746-9DB5-9BA3C52D9CD0}"/>
              </a:ext>
            </a:extLst>
          </p:cNvPr>
          <p:cNvSpPr/>
          <p:nvPr/>
        </p:nvSpPr>
        <p:spPr>
          <a:xfrm>
            <a:off x="10293790" y="2908600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Iterative</a:t>
            </a:r>
            <a:b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</a:t>
            </a: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1DEAB246-96F3-6B43-BA77-9B28D6C4B250}"/>
              </a:ext>
            </a:extLst>
          </p:cNvPr>
          <p:cNvSpPr/>
          <p:nvPr/>
        </p:nvSpPr>
        <p:spPr>
          <a:xfrm>
            <a:off x="6541577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C90981F3-26AF-F247-BB5C-934E305F7E73}"/>
              </a:ext>
            </a:extLst>
          </p:cNvPr>
          <p:cNvSpPr/>
          <p:nvPr/>
        </p:nvSpPr>
        <p:spPr>
          <a:xfrm>
            <a:off x="8802007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Random Distribution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442B837-0983-6540-BAF8-90B5A9C318FE}"/>
              </a:ext>
            </a:extLst>
          </p:cNvPr>
          <p:cNvSpPr/>
          <p:nvPr/>
        </p:nvSpPr>
        <p:spPr>
          <a:xfrm>
            <a:off x="9551772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DF52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Uncertainty Problem</a:t>
            </a:r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4CDFCFE0-2CB0-AD4C-9DCA-1BC0BD3579C0}"/>
              </a:ext>
            </a:extLst>
          </p:cNvPr>
          <p:cNvSpPr/>
          <p:nvPr/>
        </p:nvSpPr>
        <p:spPr>
          <a:xfrm>
            <a:off x="10293790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Amplitude Estimation</a:t>
            </a: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95B751B5-14C5-FD4A-A9EE-1160E939481A}"/>
              </a:ext>
            </a:extLst>
          </p:cNvPr>
          <p:cNvSpPr/>
          <p:nvPr/>
        </p:nvSpPr>
        <p:spPr>
          <a:xfrm>
            <a:off x="7297346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B7279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 Circuit</a:t>
            </a:r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405505E0-2BF3-2646-AC31-1F8F00AA0D16}"/>
              </a:ext>
            </a:extLst>
          </p:cNvPr>
          <p:cNvSpPr/>
          <p:nvPr/>
        </p:nvSpPr>
        <p:spPr>
          <a:xfrm>
            <a:off x="8047111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Quantum Fourier Transform</a:t>
            </a:r>
          </a:p>
        </p:txBody>
      </p:sp>
      <p:graphicFrame>
        <p:nvGraphicFramePr>
          <p:cNvPr id="132" name="Table 131">
            <a:extLst>
              <a:ext uri="{FF2B5EF4-FFF2-40B4-BE49-F238E27FC236}">
                <a16:creationId xmlns:a16="http://schemas.microsoft.com/office/drawing/2014/main" id="{D4A36962-F1C7-3F4B-8A3F-D821667EAA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4032" y="4566614"/>
          <a:ext cx="2068284" cy="1517565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034142">
                  <a:extLst>
                    <a:ext uri="{9D8B030D-6E8A-4147-A177-3AD203B41FA5}">
                      <a16:colId xmlns:a16="http://schemas.microsoft.com/office/drawing/2014/main" val="2879007842"/>
                    </a:ext>
                  </a:extLst>
                </a:gridCol>
                <a:gridCol w="1034142">
                  <a:extLst>
                    <a:ext uri="{9D8B030D-6E8A-4147-A177-3AD203B41FA5}">
                      <a16:colId xmlns:a16="http://schemas.microsoft.com/office/drawing/2014/main" val="3624105972"/>
                    </a:ext>
                  </a:extLst>
                </a:gridCol>
              </a:tblGrid>
              <a:tr h="1937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Optimizers</a:t>
                      </a:r>
                    </a:p>
                  </a:txBody>
                  <a:tcPr marL="74989" marR="74989" marT="37495" marB="37495"/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989" marR="74989" marT="37495" marB="37495"/>
                </a:tc>
                <a:extLst>
                  <a:ext uri="{0D108BD9-81ED-4DB2-BD59-A6C34878D82A}">
                    <a16:rowId xmlns:a16="http://schemas.microsoft.com/office/drawing/2014/main" val="822852293"/>
                  </a:ext>
                </a:extLst>
              </a:tr>
              <a:tr h="193797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Local</a:t>
                      </a:r>
                    </a:p>
                  </a:txBody>
                  <a:tcPr marL="74989" marR="74989" marT="37495" marB="3749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Global</a:t>
                      </a:r>
                    </a:p>
                  </a:txBody>
                  <a:tcPr marL="74989" marR="74989" marT="37495" marB="3749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452277"/>
                  </a:ext>
                </a:extLst>
              </a:tr>
              <a:tr h="1129971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Nelder</a:t>
                      </a: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-Mead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Powell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CG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TNC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SLSQP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COBYLA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SPSA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L-BFGS-B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P-BFGS</a:t>
                      </a:r>
                    </a:p>
                  </a:txBody>
                  <a:tcPr marL="74989" marR="74989" marT="37495" marB="3749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Direct-L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Direct-L-Rand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CRS2-LM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ISRES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ESCH</a:t>
                      </a:r>
                    </a:p>
                  </a:txBody>
                  <a:tcPr marL="74989" marR="74989" marT="37495" marB="3749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436079"/>
                  </a:ext>
                </a:extLst>
              </a:tr>
            </a:tbl>
          </a:graphicData>
        </a:graphic>
      </p:graphicFrame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66F6FA38-20E7-D247-AD5C-A129FE1E1A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41538" y="4571016"/>
          <a:ext cx="1049685" cy="7543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049685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157039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Variational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RyRz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Ry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SwapRz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UCCSD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4" name="Table 133">
            <a:extLst>
              <a:ext uri="{FF2B5EF4-FFF2-40B4-BE49-F238E27FC236}">
                <a16:creationId xmlns:a16="http://schemas.microsoft.com/office/drawing/2014/main" id="{8D7770FB-5329-8247-834E-72B0B5B2BE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5724" y="5875448"/>
          <a:ext cx="1774764" cy="5257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>
                      <a:alpha val="99000"/>
                    </a:schemeClr>
                  </a:outerShdw>
                </a:effectLst>
                <a:tableStyleId>{5C22544A-7EE6-4342-B048-85BDC9FD1C3A}</a:tableStyleId>
              </a:tblPr>
              <a:tblGrid>
                <a:gridCol w="1774764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157039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QFTs/IQFTs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Standard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Approximate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B29D660E-5DE9-A340-8DB3-D68FE9C950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35440" y="5442183"/>
          <a:ext cx="1049685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049685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141961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Initial 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Zero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HartreeFock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Custom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6" name="Table 135">
            <a:extLst>
              <a:ext uri="{FF2B5EF4-FFF2-40B4-BE49-F238E27FC236}">
                <a16:creationId xmlns:a16="http://schemas.microsoft.com/office/drawing/2014/main" id="{28F97767-3979-6D42-AB93-88D5960C22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99728" y="5338125"/>
          <a:ext cx="1572171" cy="5257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572171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Oracles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Logic Expression Oracle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Truth Table Oracle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D56300C0-D73F-2B47-9385-8D464BECD8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30445" y="4576021"/>
          <a:ext cx="1436057" cy="7543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436057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Feature 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Pauli Expansion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Pauli Z Expansion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First Order Expansion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Second Order Expansion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2992650D-79FD-FE44-8BEF-B81AD6B44A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36002" y="5442183"/>
          <a:ext cx="1436057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436057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Multiclass Extensions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All Pairs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One Against All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Error-correcting Code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431B677B-FE7C-9340-8E47-D2D6546230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85496" y="4580411"/>
          <a:ext cx="1587324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587324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Uncertainty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FixedIncomeExpectedValue</a:t>
                      </a: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,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EuropeanCallExpectedValue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EuropeanCallDelta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DF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330548C5-8E4D-2E47-BEDA-B3F036065F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5724" y="4576021"/>
          <a:ext cx="1774765" cy="12115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774765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Random Distributions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BernoulliDistribution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LogNormalDistribution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MultivariateDistribution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MultivariateNormalDistribution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MultivariateUniformDistribution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NormalDistribution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UniformDistribution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UnivariateDistribution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3F136644-8153-184C-BCF7-B7ADA23DEC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0045" y="4576021"/>
          <a:ext cx="1774765" cy="17830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774765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Algorithms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Variational Quantum </a:t>
                      </a: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Eigensolver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K Eigenvalue Decomposition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QAOA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Grover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Deutsch-</a:t>
                      </a: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Josza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Bernstein-</a:t>
                      </a: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Vazirani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Simon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SVM Q Kernel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SVM Variational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Phase Estimation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Approximate Phase Estimation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Iterative Phase Estimation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Amplitude Estimation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77F940D-C380-914D-94E8-5E98E695E4C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582588" y="5428384"/>
          <a:ext cx="1400385" cy="8686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400385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Chemistry Drivers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/>
                        <a:t>Gaussian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/>
                        <a:t>PSI4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/>
                        <a:t>PySCF</a:t>
                      </a:r>
                      <a:endParaRPr lang="en-US" sz="75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/>
                        <a:t>PyQuante</a:t>
                      </a:r>
                      <a:endParaRPr lang="en-US" sz="75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/>
                        <a:t>HDF5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16059ECA-A2BE-3244-9FE9-A95F275D47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577827" y="4583745"/>
          <a:ext cx="1430860" cy="7543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>
                      <a:alpha val="99000"/>
                    </a:schemeClr>
                  </a:outerShdw>
                </a:effectLst>
                <a:tableStyleId>{5C22544A-7EE6-4342-B048-85BDC9FD1C3A}</a:tableStyleId>
              </a:tblPr>
              <a:tblGrid>
                <a:gridCol w="1430860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157039"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Qubit Mappings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/>
                        <a:t>Jordan-Wigner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/>
                        <a:t>Parity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/>
                        <a:t>Braviy-Kitaev</a:t>
                      </a:r>
                      <a:endParaRPr lang="en-US" sz="75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/>
                        <a:t>Bravyi-Kitaev</a:t>
                      </a:r>
                      <a:r>
                        <a:rPr lang="en-US" sz="750" dirty="0"/>
                        <a:t> Super 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sp>
        <p:nvSpPr>
          <p:cNvPr id="59" name="Freeform 58">
            <a:extLst>
              <a:ext uri="{FF2B5EF4-FFF2-40B4-BE49-F238E27FC236}">
                <a16:creationId xmlns:a16="http://schemas.microsoft.com/office/drawing/2014/main" id="{360AC0BC-DDCC-E04B-BC2F-B6A535DD0F3D}"/>
              </a:ext>
            </a:extLst>
          </p:cNvPr>
          <p:cNvSpPr/>
          <p:nvPr/>
        </p:nvSpPr>
        <p:spPr>
          <a:xfrm>
            <a:off x="6532246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71E325ED-2C8D-1D4B-94A6-ED7BC0007CCE}"/>
              </a:ext>
            </a:extLst>
          </p:cNvPr>
          <p:cNvSpPr/>
          <p:nvPr/>
        </p:nvSpPr>
        <p:spPr>
          <a:xfrm>
            <a:off x="8792676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Reciprocals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A26BC8A8-9B31-604B-862D-CC6CA8C51722}"/>
              </a:ext>
            </a:extLst>
          </p:cNvPr>
          <p:cNvSpPr/>
          <p:nvPr/>
        </p:nvSpPr>
        <p:spPr>
          <a:xfrm>
            <a:off x="9542441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Eigenvalues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177661F2-BBAC-2246-AD27-0DE8BF9DD127}"/>
              </a:ext>
            </a:extLst>
          </p:cNvPr>
          <p:cNvSpPr/>
          <p:nvPr/>
        </p:nvSpPr>
        <p:spPr>
          <a:xfrm>
            <a:off x="10284459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HHL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095DEF92-292C-4A41-9CEC-4AC9C56D7845}"/>
              </a:ext>
            </a:extLst>
          </p:cNvPr>
          <p:cNvSpPr/>
          <p:nvPr/>
        </p:nvSpPr>
        <p:spPr>
          <a:xfrm>
            <a:off x="7288015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B7279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 Circuit</a:t>
            </a: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F78A628C-5F86-AD4D-B964-0EDB6D402C81}"/>
              </a:ext>
            </a:extLst>
          </p:cNvPr>
          <p:cNvSpPr/>
          <p:nvPr/>
        </p:nvSpPr>
        <p:spPr>
          <a:xfrm>
            <a:off x="8037780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Quantum Fourier Transform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944AACD-D4B6-0945-9CF6-76E9A6EE9C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99728" y="5974402"/>
          <a:ext cx="1572170" cy="418033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>
                      <a:alpha val="99000"/>
                    </a:schemeClr>
                  </a:outerShdw>
                </a:effectLst>
                <a:tableStyleId>{5C22544A-7EE6-4342-B048-85BDC9FD1C3A}</a:tableStyleId>
              </a:tblPr>
              <a:tblGrid>
                <a:gridCol w="1572170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157039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Eigenvalues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Eigenvalues for QPE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72CDB2DC-0FC3-9E40-95F2-372A1CA89B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43238" y="6192613"/>
          <a:ext cx="2068284" cy="5257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2068284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Reciprocals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Long Division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Lookup Rotation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49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IBM Plex Sans" charset="0"/>
                <a:ea typeface="IBM Plex Sans" charset="0"/>
                <a:cs typeface="IBM Plex Sans" charset="0"/>
              </a:rPr>
              <a:t>How to Get the Code and Contribute</a:t>
            </a:r>
            <a:endParaRPr lang="en-US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33034" y="2169748"/>
            <a:ext cx="8191500" cy="4779433"/>
          </a:xfrm>
          <a:custGeom>
            <a:avLst/>
            <a:gdLst>
              <a:gd name="G0" fmla="*/ 17066 1 2"/>
              <a:gd name="G1" fmla="*/ 1 35987 55552"/>
              <a:gd name="G2" fmla="*/ G1 13024 1"/>
              <a:gd name="G3" fmla="*/ G2 1 52096"/>
              <a:gd name="G4" fmla="cos G0 G3"/>
              <a:gd name="G5" fmla="*/ 9956 1 2"/>
              <a:gd name="G6" fmla="*/ 1 35987 55552"/>
              <a:gd name="G7" fmla="*/ G6 13024 1"/>
              <a:gd name="G8" fmla="*/ G7 1 52096"/>
              <a:gd name="G9" fmla="sin G5 G8"/>
              <a:gd name="G10" fmla="*/ 17066 1 2"/>
              <a:gd name="G11" fmla="+- G10 0 G4"/>
              <a:gd name="G12" fmla="+- G10 G4 0"/>
              <a:gd name="G13" fmla="+- G12 0 0"/>
              <a:gd name="G14" fmla="*/ 9956 1 2"/>
              <a:gd name="G15" fmla="+- G14 0 G9"/>
              <a:gd name="G16" fmla="+- G14 G9 0"/>
              <a:gd name="G17" fmla="+- G16 0 0"/>
              <a:gd name="G18" fmla="+- 9956 0 0"/>
              <a:gd name="G19" fmla="+- 17066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978"/>
                </a:moveTo>
                <a:lnTo>
                  <a:pt x="8533" y="4978"/>
                </a:lnTo>
                <a:lnTo>
                  <a:pt x="180" y="90"/>
                </a:lnTo>
                <a:lnTo>
                  <a:pt x="8533" y="4978"/>
                </a:lnTo>
                <a:lnTo>
                  <a:pt x="270" y="90"/>
                </a:lnTo>
                <a:close/>
              </a:path>
            </a:pathLst>
          </a:custGeom>
          <a:solidFill>
            <a:srgbClr val="4665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Date Placeholder 4"/>
          <p:cNvSpPr txBox="1">
            <a:spLocks/>
          </p:cNvSpPr>
          <p:nvPr/>
        </p:nvSpPr>
        <p:spPr bwMode="auto">
          <a:xfrm>
            <a:off x="9565504" y="7196253"/>
            <a:ext cx="1641491" cy="2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2767" tIns="61384" rIns="122767" bIns="6138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February 2017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5508" y="618978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CB3193-252E-41CC-A7BE-B4050434DAAF}"/>
              </a:ext>
            </a:extLst>
          </p:cNvPr>
          <p:cNvSpPr txBox="1"/>
          <p:nvPr/>
        </p:nvSpPr>
        <p:spPr>
          <a:xfrm>
            <a:off x="457275" y="1492021"/>
            <a:ext cx="1159965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https://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github.com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-aqua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pip install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 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clone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)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Algorithms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AI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Finance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e Mono" panose="020B050900000000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https://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github.com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-chemistry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pip install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 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clone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Chemistry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https://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github.com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-tutorials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clone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Algorithms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AI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Chemistry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Finance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5CA2E-379F-4CC7-AD6E-681DD931F3FC}"/>
              </a:ext>
            </a:extLst>
          </p:cNvPr>
          <p:cNvSpPr txBox="1"/>
          <p:nvPr/>
        </p:nvSpPr>
        <p:spPr>
          <a:xfrm>
            <a:off x="7896813" y="5828688"/>
            <a:ext cx="3724096" cy="40011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https://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qiskit.org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/aqua</a:t>
            </a:r>
          </a:p>
        </p:txBody>
      </p:sp>
    </p:spTree>
    <p:extLst>
      <p:ext uri="{BB962C8B-B14F-4D97-AF65-F5344CB8AC3E}">
        <p14:creationId xmlns:p14="http://schemas.microsoft.com/office/powerpoint/2010/main" val="70553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84" y="2069295"/>
            <a:ext cx="5904411" cy="1405428"/>
          </a:xfrm>
        </p:spPr>
        <p:txBody>
          <a:bodyPr/>
          <a:lstStyle/>
          <a:p>
            <a:pPr algn="ctr"/>
            <a:r>
              <a:rPr lang="fr-FR" sz="4800" dirty="0" err="1">
                <a:solidFill>
                  <a:srgbClr val="FFFF00"/>
                </a:solidFill>
              </a:rPr>
              <a:t>Qiskit</a:t>
            </a:r>
            <a:r>
              <a:rPr lang="fr-FR" sz="4800" dirty="0">
                <a:solidFill>
                  <a:srgbClr val="FFFF00"/>
                </a:solidFill>
              </a:rPr>
              <a:t> </a:t>
            </a:r>
            <a:r>
              <a:rPr lang="fr-FR" sz="4800" dirty="0" err="1">
                <a:solidFill>
                  <a:srgbClr val="FFFF00"/>
                </a:solidFill>
              </a:rPr>
              <a:t>Aer</a:t>
            </a:r>
            <a:r>
              <a:rPr lang="fr-FR" sz="4800" dirty="0">
                <a:solidFill>
                  <a:srgbClr val="FFFF00"/>
                </a:solidFill>
              </a:rPr>
              <a:t> </a:t>
            </a:r>
            <a:br>
              <a:rPr lang="en-US" sz="4500" dirty="0">
                <a:solidFill>
                  <a:srgbClr val="FFFF00"/>
                </a:solidFill>
              </a:rPr>
            </a:br>
            <a:br>
              <a:rPr lang="en-US" sz="4500" dirty="0">
                <a:solidFill>
                  <a:srgbClr val="FFFF00"/>
                </a:solidFill>
              </a:rPr>
            </a:br>
            <a:br>
              <a:rPr lang="en-US" sz="4500" dirty="0">
                <a:solidFill>
                  <a:srgbClr val="FFFF00"/>
                </a:solidFill>
              </a:rPr>
            </a:br>
            <a:endParaRPr lang="en-US" sz="45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9" y="50509"/>
            <a:ext cx="4472705" cy="67813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A5C6904-862B-4619-A8BA-76A89AD31986}"/>
              </a:ext>
            </a:extLst>
          </p:cNvPr>
          <p:cNvSpPr txBox="1">
            <a:spLocks/>
          </p:cNvSpPr>
          <p:nvPr/>
        </p:nvSpPr>
        <p:spPr>
          <a:xfrm>
            <a:off x="182829" y="5180667"/>
            <a:ext cx="4511911" cy="1059712"/>
          </a:xfrm>
          <a:prstGeom prst="rect">
            <a:avLst/>
          </a:prstGeom>
        </p:spPr>
        <p:txBody>
          <a:bodyPr/>
          <a:lstStyle>
            <a:lvl1pPr marL="0" marR="0" indent="0" algn="l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FFC000"/>
                </a:solidFill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Helvetica Light"/>
              </a:defRPr>
            </a:lvl1pPr>
            <a:lvl2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François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Varchon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  <a:hlinkClick r:id="rId3"/>
              </a:rPr>
              <a:t>francois.varchon@fr.ibm.com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Support team for IBM Q Network</a:t>
            </a:r>
          </a:p>
        </p:txBody>
      </p:sp>
    </p:spTree>
    <p:extLst>
      <p:ext uri="{BB962C8B-B14F-4D97-AF65-F5344CB8AC3E}">
        <p14:creationId xmlns:p14="http://schemas.microsoft.com/office/powerpoint/2010/main" val="22627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33034" y="2169748"/>
            <a:ext cx="8191500" cy="4779433"/>
          </a:xfrm>
          <a:custGeom>
            <a:avLst/>
            <a:gdLst>
              <a:gd name="G0" fmla="*/ 17066 1 2"/>
              <a:gd name="G1" fmla="*/ 1 35987 55552"/>
              <a:gd name="G2" fmla="*/ G1 13024 1"/>
              <a:gd name="G3" fmla="*/ G2 1 52096"/>
              <a:gd name="G4" fmla="cos G0 G3"/>
              <a:gd name="G5" fmla="*/ 9956 1 2"/>
              <a:gd name="G6" fmla="*/ 1 35987 55552"/>
              <a:gd name="G7" fmla="*/ G6 13024 1"/>
              <a:gd name="G8" fmla="*/ G7 1 52096"/>
              <a:gd name="G9" fmla="sin G5 G8"/>
              <a:gd name="G10" fmla="*/ 17066 1 2"/>
              <a:gd name="G11" fmla="+- G10 0 G4"/>
              <a:gd name="G12" fmla="+- G10 G4 0"/>
              <a:gd name="G13" fmla="+- G12 0 0"/>
              <a:gd name="G14" fmla="*/ 9956 1 2"/>
              <a:gd name="G15" fmla="+- G14 0 G9"/>
              <a:gd name="G16" fmla="+- G14 G9 0"/>
              <a:gd name="G17" fmla="+- G16 0 0"/>
              <a:gd name="G18" fmla="+- 9956 0 0"/>
              <a:gd name="G19" fmla="+- 17066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978"/>
                </a:moveTo>
                <a:lnTo>
                  <a:pt x="8533" y="4978"/>
                </a:lnTo>
                <a:lnTo>
                  <a:pt x="180" y="90"/>
                </a:lnTo>
                <a:lnTo>
                  <a:pt x="8533" y="4978"/>
                </a:lnTo>
                <a:lnTo>
                  <a:pt x="270" y="90"/>
                </a:lnTo>
                <a:close/>
              </a:path>
            </a:pathLst>
          </a:custGeom>
          <a:solidFill>
            <a:srgbClr val="4665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72734" y="2279815"/>
            <a:ext cx="7901517" cy="4576233"/>
          </a:xfrm>
          <a:custGeom>
            <a:avLst/>
            <a:gdLst>
              <a:gd name="G0" fmla="*/ 16464 1 2"/>
              <a:gd name="G1" fmla="*/ 1 35987 55552"/>
              <a:gd name="G2" fmla="*/ G1 13024 1"/>
              <a:gd name="G3" fmla="*/ G2 1 52096"/>
              <a:gd name="G4" fmla="cos G0 G3"/>
              <a:gd name="G5" fmla="*/ 9533 1 2"/>
              <a:gd name="G6" fmla="*/ 1 35987 55552"/>
              <a:gd name="G7" fmla="*/ G6 13024 1"/>
              <a:gd name="G8" fmla="*/ G7 1 52096"/>
              <a:gd name="G9" fmla="sin G5 G8"/>
              <a:gd name="G10" fmla="*/ 16464 1 2"/>
              <a:gd name="G11" fmla="+- G10 0 G4"/>
              <a:gd name="G12" fmla="+- G10 G4 0"/>
              <a:gd name="G13" fmla="+- G12 0 0"/>
              <a:gd name="G14" fmla="*/ 9533 1 2"/>
              <a:gd name="G15" fmla="+- G14 0 G9"/>
              <a:gd name="G16" fmla="+- G14 G9 0"/>
              <a:gd name="G17" fmla="+- G16 0 0"/>
              <a:gd name="G18" fmla="+- 9533 0 0"/>
              <a:gd name="G19" fmla="+- 16464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767"/>
                </a:moveTo>
                <a:lnTo>
                  <a:pt x="8232" y="4767"/>
                </a:lnTo>
                <a:lnTo>
                  <a:pt x="180" y="90"/>
                </a:lnTo>
                <a:lnTo>
                  <a:pt x="8232" y="4767"/>
                </a:lnTo>
                <a:lnTo>
                  <a:pt x="270" y="90"/>
                </a:lnTo>
                <a:close/>
              </a:path>
            </a:pathLst>
          </a:custGeom>
          <a:solidFill>
            <a:srgbClr val="6997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Date Placeholder 4"/>
          <p:cNvSpPr txBox="1">
            <a:spLocks/>
          </p:cNvSpPr>
          <p:nvPr/>
        </p:nvSpPr>
        <p:spPr bwMode="auto">
          <a:xfrm>
            <a:off x="9565504" y="7196253"/>
            <a:ext cx="1641491" cy="2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2767" tIns="61384" rIns="122767" bIns="6138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February 2017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5508" y="618978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" name="Picture 7" descr="A picture containing black, monitor, indoor, sitting&#10;&#10;Description generated with high confidence">
            <a:extLst>
              <a:ext uri="{FF2B5EF4-FFF2-40B4-BE49-F238E27FC236}">
                <a16:creationId xmlns:a16="http://schemas.microsoft.com/office/drawing/2014/main" id="{B951CFB8-2ED5-47C0-83D9-88D4E9CC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13" y="0"/>
            <a:ext cx="11207298" cy="68444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1ECF1E-4F93-44BD-BF1F-6E7A183F456D}"/>
              </a:ext>
            </a:extLst>
          </p:cNvPr>
          <p:cNvSpPr/>
          <p:nvPr/>
        </p:nvSpPr>
        <p:spPr>
          <a:xfrm>
            <a:off x="643638" y="5372099"/>
            <a:ext cx="9380895" cy="1030215"/>
          </a:xfrm>
          <a:prstGeom prst="rect">
            <a:avLst/>
          </a:prstGeom>
          <a:ln w="76200"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fr-FR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1355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>
            <a:extLst>
              <a:ext uri="{FF2B5EF4-FFF2-40B4-BE49-F238E27FC236}">
                <a16:creationId xmlns:a16="http://schemas.microsoft.com/office/drawing/2014/main" id="{31C8ED42-27AC-4D14-B31D-18112299C94D}"/>
              </a:ext>
            </a:extLst>
          </p:cNvPr>
          <p:cNvSpPr txBox="1">
            <a:spLocks/>
          </p:cNvSpPr>
          <p:nvPr/>
        </p:nvSpPr>
        <p:spPr bwMode="auto">
          <a:xfrm>
            <a:off x="11841245" y="6562725"/>
            <a:ext cx="229230" cy="2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>
            <a:spAutoFit/>
          </a:bodyPr>
          <a:lstStyle/>
          <a:p>
            <a:pPr algn="ctr" defTabSz="410369" fontAlgn="base" hangingPunct="0">
              <a:spcBef>
                <a:spcPct val="0"/>
              </a:spcBef>
              <a:spcAft>
                <a:spcPct val="0"/>
              </a:spcAft>
            </a:pPr>
            <a:fld id="{01203F58-DC29-423A-B906-B1CA6D522DBC}" type="slidenum">
              <a:rPr lang="fr-FR" altLang="fr-FR" sz="1100">
                <a:solidFill>
                  <a:srgbClr val="59585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pPr algn="ctr" defTabSz="410369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fr-FR" altLang="fr-FR" sz="1100">
              <a:solidFill>
                <a:srgbClr val="59585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15362" name="Picture 2" descr="pasted-image.pdf">
            <a:extLst>
              <a:ext uri="{FF2B5EF4-FFF2-40B4-BE49-F238E27FC236}">
                <a16:creationId xmlns:a16="http://schemas.microsoft.com/office/drawing/2014/main" id="{D904FF95-5E6F-4132-ADD0-14948025F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8763"/>
            <a:ext cx="5866607" cy="2891632"/>
          </a:xfrm>
          <a:prstGeom prst="rect">
            <a:avLst/>
          </a:prstGeom>
          <a:noFill/>
          <a:ln>
            <a:noFill/>
          </a:ln>
          <a:effectLst>
            <a:outerShdw blurRad="203200" dist="90101" dir="6899992" algn="ctr" rotWithShape="0">
              <a:srgbClr val="000000">
                <a:alpha val="6512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</p:pic>
      <p:grpSp>
        <p:nvGrpSpPr>
          <p:cNvPr id="15363" name="Group 3">
            <a:extLst>
              <a:ext uri="{FF2B5EF4-FFF2-40B4-BE49-F238E27FC236}">
                <a16:creationId xmlns:a16="http://schemas.microsoft.com/office/drawing/2014/main" id="{953CB03E-373C-48B0-84A7-E6175C971DB1}"/>
              </a:ext>
            </a:extLst>
          </p:cNvPr>
          <p:cNvGrpSpPr>
            <a:grpSpLocks/>
          </p:cNvGrpSpPr>
          <p:nvPr/>
        </p:nvGrpSpPr>
        <p:grpSpPr bwMode="auto">
          <a:xfrm>
            <a:off x="8564563" y="970757"/>
            <a:ext cx="2695575" cy="1091406"/>
            <a:chOff x="-1" y="0"/>
            <a:chExt cx="5391491" cy="2182447"/>
          </a:xfrm>
        </p:grpSpPr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E3778C63-FB5F-4247-91AA-85E5D22259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744" y="424534"/>
              <a:ext cx="4771551" cy="1757913"/>
            </a:xfrm>
            <a:prstGeom prst="line">
              <a:avLst/>
            </a:prstGeom>
            <a:noFill/>
            <a:ln w="63500" cap="flat" cmpd="sng">
              <a:solidFill>
                <a:srgbClr val="DC26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pPr algn="ctr" defTabSz="41036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50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D472E9AE-9228-49CA-94F9-D45460747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030005"/>
              <a:ext cx="466831" cy="151684"/>
            </a:xfrm>
            <a:prstGeom prst="line">
              <a:avLst/>
            </a:prstGeom>
            <a:noFill/>
            <a:ln w="63500" cap="flat" cmpd="sng">
              <a:solidFill>
                <a:srgbClr val="DC26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pPr algn="ctr" defTabSz="41036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50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4DC77465-B838-4665-8ABF-2416D79123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83942" y="0"/>
              <a:ext cx="207548" cy="444818"/>
            </a:xfrm>
            <a:prstGeom prst="line">
              <a:avLst/>
            </a:prstGeom>
            <a:noFill/>
            <a:ln w="63500" cap="flat" cmpd="sng">
              <a:solidFill>
                <a:srgbClr val="DC26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pPr algn="ctr" defTabSz="41036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50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B65773BF-FA0A-4090-A3BC-75E65A86DE20}"/>
              </a:ext>
            </a:extLst>
          </p:cNvPr>
          <p:cNvSpPr txBox="1">
            <a:spLocks/>
          </p:cNvSpPr>
          <p:nvPr/>
        </p:nvSpPr>
        <p:spPr bwMode="auto">
          <a:xfrm>
            <a:off x="9893300" y="1590977"/>
            <a:ext cx="1558925" cy="36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900">
                <a:solidFill>
                  <a:srgbClr val="DC267F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50% faster</a:t>
            </a:r>
          </a:p>
        </p:txBody>
      </p:sp>
      <p:pic>
        <p:nvPicPr>
          <p:cNvPr id="15368" name="Picture 8" descr="Aer_blk.pdf">
            <a:extLst>
              <a:ext uri="{FF2B5EF4-FFF2-40B4-BE49-F238E27FC236}">
                <a16:creationId xmlns:a16="http://schemas.microsoft.com/office/drawing/2014/main" id="{8F0B7BB3-2C77-4438-9702-87995C29D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4" y="187325"/>
            <a:ext cx="892969" cy="89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9" name="Text Box 9">
            <a:extLst>
              <a:ext uri="{FF2B5EF4-FFF2-40B4-BE49-F238E27FC236}">
                <a16:creationId xmlns:a16="http://schemas.microsoft.com/office/drawing/2014/main" id="{3DCFD6C5-EF6B-4C84-8F04-EC695C61CDA0}"/>
              </a:ext>
            </a:extLst>
          </p:cNvPr>
          <p:cNvSpPr txBox="1">
            <a:spLocks/>
          </p:cNvSpPr>
          <p:nvPr/>
        </p:nvSpPr>
        <p:spPr bwMode="auto">
          <a:xfrm>
            <a:off x="1181894" y="323522"/>
            <a:ext cx="790281" cy="626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3600">
                <a:solidFill>
                  <a:srgbClr val="919191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Aer</a:t>
            </a:r>
          </a:p>
        </p:txBody>
      </p:sp>
      <p:sp>
        <p:nvSpPr>
          <p:cNvPr id="15370" name="Text Box 10">
            <a:extLst>
              <a:ext uri="{FF2B5EF4-FFF2-40B4-BE49-F238E27FC236}">
                <a16:creationId xmlns:a16="http://schemas.microsoft.com/office/drawing/2014/main" id="{769CB551-5829-4E51-91F0-A4E3847BC98E}"/>
              </a:ext>
            </a:extLst>
          </p:cNvPr>
          <p:cNvSpPr txBox="1">
            <a:spLocks/>
          </p:cNvSpPr>
          <p:nvPr/>
        </p:nvSpPr>
        <p:spPr bwMode="auto">
          <a:xfrm>
            <a:off x="342900" y="1540082"/>
            <a:ext cx="5559425" cy="81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Ultra-high performance classical simulators (CPU &amp; GPU).</a:t>
            </a:r>
          </a:p>
        </p:txBody>
      </p:sp>
      <p:pic>
        <p:nvPicPr>
          <p:cNvPr id="15371" name="Picture 11" descr="pasted-image.pdf">
            <a:extLst>
              <a:ext uri="{FF2B5EF4-FFF2-40B4-BE49-F238E27FC236}">
                <a16:creationId xmlns:a16="http://schemas.microsoft.com/office/drawing/2014/main" id="{C0F8DAC9-D18D-484E-82A5-AC2368B69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44" y="3259138"/>
            <a:ext cx="4201319" cy="317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72" name="Text Box 12">
            <a:extLst>
              <a:ext uri="{FF2B5EF4-FFF2-40B4-BE49-F238E27FC236}">
                <a16:creationId xmlns:a16="http://schemas.microsoft.com/office/drawing/2014/main" id="{44A1237A-60E4-4ABB-A428-ED942072DD0D}"/>
              </a:ext>
            </a:extLst>
          </p:cNvPr>
          <p:cNvSpPr txBox="1">
            <a:spLocks/>
          </p:cNvSpPr>
          <p:nvPr/>
        </p:nvSpPr>
        <p:spPr bwMode="auto">
          <a:xfrm>
            <a:off x="342900" y="4076630"/>
            <a:ext cx="3994684" cy="44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Configurable noise models:</a:t>
            </a:r>
          </a:p>
        </p:txBody>
      </p:sp>
      <p:sp>
        <p:nvSpPr>
          <p:cNvPr id="15373" name="Text Box 13">
            <a:extLst>
              <a:ext uri="{FF2B5EF4-FFF2-40B4-BE49-F238E27FC236}">
                <a16:creationId xmlns:a16="http://schemas.microsoft.com/office/drawing/2014/main" id="{62513392-B360-43DB-97C0-311CC3AC5D2E}"/>
              </a:ext>
            </a:extLst>
          </p:cNvPr>
          <p:cNvSpPr txBox="1">
            <a:spLocks/>
          </p:cNvSpPr>
          <p:nvPr/>
        </p:nvSpPr>
        <p:spPr bwMode="auto">
          <a:xfrm>
            <a:off x="644525" y="4548345"/>
            <a:ext cx="5716588" cy="656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9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Unitary, reset, and measurement errors (state independent).</a:t>
            </a:r>
          </a:p>
        </p:txBody>
      </p:sp>
      <p:sp>
        <p:nvSpPr>
          <p:cNvPr id="15374" name="Text Box 14">
            <a:extLst>
              <a:ext uri="{FF2B5EF4-FFF2-40B4-BE49-F238E27FC236}">
                <a16:creationId xmlns:a16="http://schemas.microsoft.com/office/drawing/2014/main" id="{B8C91DD8-534B-4972-93FD-21D7535918AB}"/>
              </a:ext>
            </a:extLst>
          </p:cNvPr>
          <p:cNvSpPr txBox="1">
            <a:spLocks/>
          </p:cNvSpPr>
          <p:nvPr/>
        </p:nvSpPr>
        <p:spPr bwMode="auto">
          <a:xfrm>
            <a:off x="644525" y="5210477"/>
            <a:ext cx="3414397" cy="36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9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Kraus noise (state dependent).</a:t>
            </a:r>
          </a:p>
        </p:txBody>
      </p:sp>
      <p:sp>
        <p:nvSpPr>
          <p:cNvPr id="15375" name="Text Box 15">
            <a:extLst>
              <a:ext uri="{FF2B5EF4-FFF2-40B4-BE49-F238E27FC236}">
                <a16:creationId xmlns:a16="http://schemas.microsoft.com/office/drawing/2014/main" id="{61B3D0E6-213B-4BB4-8498-60EE89D98D77}"/>
              </a:ext>
            </a:extLst>
          </p:cNvPr>
          <p:cNvSpPr txBox="1">
            <a:spLocks/>
          </p:cNvSpPr>
          <p:nvPr/>
        </p:nvSpPr>
        <p:spPr bwMode="auto">
          <a:xfrm>
            <a:off x="342900" y="2653436"/>
            <a:ext cx="3959418" cy="44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Multiple simulation models:</a:t>
            </a:r>
          </a:p>
        </p:txBody>
      </p:sp>
      <p:sp>
        <p:nvSpPr>
          <p:cNvPr id="15376" name="Text Box 16">
            <a:extLst>
              <a:ext uri="{FF2B5EF4-FFF2-40B4-BE49-F238E27FC236}">
                <a16:creationId xmlns:a16="http://schemas.microsoft.com/office/drawing/2014/main" id="{CA7A0D67-5CE0-47F0-BB7D-D1ECD5957A8C}"/>
              </a:ext>
            </a:extLst>
          </p:cNvPr>
          <p:cNvSpPr txBox="1">
            <a:spLocks/>
          </p:cNvSpPr>
          <p:nvPr/>
        </p:nvSpPr>
        <p:spPr bwMode="auto">
          <a:xfrm>
            <a:off x="644525" y="3125151"/>
            <a:ext cx="5304632" cy="656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9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Qasm, statevector, Unitary, Clifford, Tensor-networks, Decision-diagrams (JKU).</a:t>
            </a:r>
          </a:p>
        </p:txBody>
      </p:sp>
      <p:sp>
        <p:nvSpPr>
          <p:cNvPr id="15377" name="Text Box 17">
            <a:extLst>
              <a:ext uri="{FF2B5EF4-FFF2-40B4-BE49-F238E27FC236}">
                <a16:creationId xmlns:a16="http://schemas.microsoft.com/office/drawing/2014/main" id="{974CB946-E715-45E9-A827-4B1BB533542F}"/>
              </a:ext>
            </a:extLst>
          </p:cNvPr>
          <p:cNvSpPr txBox="1">
            <a:spLocks/>
          </p:cNvSpPr>
          <p:nvPr/>
        </p:nvSpPr>
        <p:spPr bwMode="auto">
          <a:xfrm>
            <a:off x="342900" y="5741917"/>
            <a:ext cx="6285375" cy="44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Starting point for adding external simulators.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84" y="2069295"/>
            <a:ext cx="5904411" cy="1405428"/>
          </a:xfrm>
        </p:spPr>
        <p:txBody>
          <a:bodyPr/>
          <a:lstStyle/>
          <a:p>
            <a:pPr algn="ctr"/>
            <a:r>
              <a:rPr lang="fr-FR" sz="4800" dirty="0" err="1">
                <a:solidFill>
                  <a:srgbClr val="FFFF00"/>
                </a:solidFill>
              </a:rPr>
              <a:t>Openpulse</a:t>
            </a:r>
            <a:r>
              <a:rPr lang="fr-FR" sz="4800" dirty="0">
                <a:solidFill>
                  <a:srgbClr val="FFFF00"/>
                </a:solidFill>
              </a:rPr>
              <a:t> </a:t>
            </a:r>
            <a:br>
              <a:rPr lang="en-US" sz="4500" dirty="0">
                <a:solidFill>
                  <a:srgbClr val="FFFF00"/>
                </a:solidFill>
              </a:rPr>
            </a:br>
            <a:br>
              <a:rPr lang="en-US" sz="4500" dirty="0">
                <a:solidFill>
                  <a:srgbClr val="FFFF00"/>
                </a:solidFill>
              </a:rPr>
            </a:br>
            <a:br>
              <a:rPr lang="en-US" sz="4500" dirty="0">
                <a:solidFill>
                  <a:srgbClr val="FFFF00"/>
                </a:solidFill>
              </a:rPr>
            </a:br>
            <a:endParaRPr lang="en-US" sz="45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9" y="50509"/>
            <a:ext cx="4472705" cy="67813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A5C6904-862B-4619-A8BA-76A89AD31986}"/>
              </a:ext>
            </a:extLst>
          </p:cNvPr>
          <p:cNvSpPr txBox="1">
            <a:spLocks/>
          </p:cNvSpPr>
          <p:nvPr/>
        </p:nvSpPr>
        <p:spPr>
          <a:xfrm>
            <a:off x="182829" y="5180667"/>
            <a:ext cx="4511911" cy="1059712"/>
          </a:xfrm>
          <a:prstGeom prst="rect">
            <a:avLst/>
          </a:prstGeom>
        </p:spPr>
        <p:txBody>
          <a:bodyPr/>
          <a:lstStyle>
            <a:lvl1pPr marL="0" marR="0" indent="0" algn="l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FFC000"/>
                </a:solidFill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Helvetica Light"/>
              </a:defRPr>
            </a:lvl1pPr>
            <a:lvl2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François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Varchon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  <a:hlinkClick r:id="rId3"/>
              </a:rPr>
              <a:t>francois.varchon@fr.ibm.com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Support team for IBM Q Network</a:t>
            </a:r>
          </a:p>
        </p:txBody>
      </p:sp>
    </p:spTree>
    <p:extLst>
      <p:ext uri="{BB962C8B-B14F-4D97-AF65-F5344CB8AC3E}">
        <p14:creationId xmlns:p14="http://schemas.microsoft.com/office/powerpoint/2010/main" val="78780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33034" y="2169748"/>
            <a:ext cx="8191500" cy="4779433"/>
          </a:xfrm>
          <a:custGeom>
            <a:avLst/>
            <a:gdLst>
              <a:gd name="G0" fmla="*/ 17066 1 2"/>
              <a:gd name="G1" fmla="*/ 1 35987 55552"/>
              <a:gd name="G2" fmla="*/ G1 13024 1"/>
              <a:gd name="G3" fmla="*/ G2 1 52096"/>
              <a:gd name="G4" fmla="cos G0 G3"/>
              <a:gd name="G5" fmla="*/ 9956 1 2"/>
              <a:gd name="G6" fmla="*/ 1 35987 55552"/>
              <a:gd name="G7" fmla="*/ G6 13024 1"/>
              <a:gd name="G8" fmla="*/ G7 1 52096"/>
              <a:gd name="G9" fmla="sin G5 G8"/>
              <a:gd name="G10" fmla="*/ 17066 1 2"/>
              <a:gd name="G11" fmla="+- G10 0 G4"/>
              <a:gd name="G12" fmla="+- G10 G4 0"/>
              <a:gd name="G13" fmla="+- G12 0 0"/>
              <a:gd name="G14" fmla="*/ 9956 1 2"/>
              <a:gd name="G15" fmla="+- G14 0 G9"/>
              <a:gd name="G16" fmla="+- G14 G9 0"/>
              <a:gd name="G17" fmla="+- G16 0 0"/>
              <a:gd name="G18" fmla="+- 9956 0 0"/>
              <a:gd name="G19" fmla="+- 17066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978"/>
                </a:moveTo>
                <a:lnTo>
                  <a:pt x="8533" y="4978"/>
                </a:lnTo>
                <a:lnTo>
                  <a:pt x="180" y="90"/>
                </a:lnTo>
                <a:lnTo>
                  <a:pt x="8533" y="4978"/>
                </a:lnTo>
                <a:lnTo>
                  <a:pt x="270" y="90"/>
                </a:lnTo>
                <a:close/>
              </a:path>
            </a:pathLst>
          </a:custGeom>
          <a:solidFill>
            <a:srgbClr val="4665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72734" y="2279815"/>
            <a:ext cx="7901517" cy="4576233"/>
          </a:xfrm>
          <a:custGeom>
            <a:avLst/>
            <a:gdLst>
              <a:gd name="G0" fmla="*/ 16464 1 2"/>
              <a:gd name="G1" fmla="*/ 1 35987 55552"/>
              <a:gd name="G2" fmla="*/ G1 13024 1"/>
              <a:gd name="G3" fmla="*/ G2 1 52096"/>
              <a:gd name="G4" fmla="cos G0 G3"/>
              <a:gd name="G5" fmla="*/ 9533 1 2"/>
              <a:gd name="G6" fmla="*/ 1 35987 55552"/>
              <a:gd name="G7" fmla="*/ G6 13024 1"/>
              <a:gd name="G8" fmla="*/ G7 1 52096"/>
              <a:gd name="G9" fmla="sin G5 G8"/>
              <a:gd name="G10" fmla="*/ 16464 1 2"/>
              <a:gd name="G11" fmla="+- G10 0 G4"/>
              <a:gd name="G12" fmla="+- G10 G4 0"/>
              <a:gd name="G13" fmla="+- G12 0 0"/>
              <a:gd name="G14" fmla="*/ 9533 1 2"/>
              <a:gd name="G15" fmla="+- G14 0 G9"/>
              <a:gd name="G16" fmla="+- G14 G9 0"/>
              <a:gd name="G17" fmla="+- G16 0 0"/>
              <a:gd name="G18" fmla="+- 9533 0 0"/>
              <a:gd name="G19" fmla="+- 16464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767"/>
                </a:moveTo>
                <a:lnTo>
                  <a:pt x="8232" y="4767"/>
                </a:lnTo>
                <a:lnTo>
                  <a:pt x="180" y="90"/>
                </a:lnTo>
                <a:lnTo>
                  <a:pt x="8232" y="4767"/>
                </a:lnTo>
                <a:lnTo>
                  <a:pt x="270" y="90"/>
                </a:lnTo>
                <a:close/>
              </a:path>
            </a:pathLst>
          </a:custGeom>
          <a:solidFill>
            <a:srgbClr val="6997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Date Placeholder 4"/>
          <p:cNvSpPr txBox="1">
            <a:spLocks/>
          </p:cNvSpPr>
          <p:nvPr/>
        </p:nvSpPr>
        <p:spPr bwMode="auto">
          <a:xfrm>
            <a:off x="9565504" y="7196253"/>
            <a:ext cx="1641491" cy="2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2767" tIns="61384" rIns="122767" bIns="6138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February 2017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5508" y="618978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" name="Picture 7" descr="A picture containing black, monitor, indoor, sitting&#10;&#10;Description generated with high confidence">
            <a:extLst>
              <a:ext uri="{FF2B5EF4-FFF2-40B4-BE49-F238E27FC236}">
                <a16:creationId xmlns:a16="http://schemas.microsoft.com/office/drawing/2014/main" id="{B951CFB8-2ED5-47C0-83D9-88D4E9CC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13" y="0"/>
            <a:ext cx="11207298" cy="6844456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D364D99-A8D9-47E6-BEEF-E2A1679C95C2}"/>
              </a:ext>
            </a:extLst>
          </p:cNvPr>
          <p:cNvSpPr/>
          <p:nvPr/>
        </p:nvSpPr>
        <p:spPr>
          <a:xfrm>
            <a:off x="5692140" y="5783580"/>
            <a:ext cx="171450" cy="114300"/>
          </a:xfrm>
          <a:prstGeom prst="flowChartConnector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fr-FR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E58ECB-4126-4CCD-A45C-4C56CE981726}"/>
              </a:ext>
            </a:extLst>
          </p:cNvPr>
          <p:cNvSpPr/>
          <p:nvPr/>
        </p:nvSpPr>
        <p:spPr>
          <a:xfrm>
            <a:off x="754380" y="457200"/>
            <a:ext cx="297180" cy="365760"/>
          </a:xfrm>
          <a:prstGeom prst="ellips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fr-FR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830310-908C-49A5-B949-29EE734D6DEA}"/>
              </a:ext>
            </a:extLst>
          </p:cNvPr>
          <p:cNvSpPr/>
          <p:nvPr/>
        </p:nvSpPr>
        <p:spPr>
          <a:xfrm>
            <a:off x="5760720" y="5708905"/>
            <a:ext cx="205740" cy="18897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fr-FR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978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A2ABA68D-8DB5-418B-93AA-0764FF74991B}"/>
              </a:ext>
            </a:extLst>
          </p:cNvPr>
          <p:cNvSpPr txBox="1">
            <a:spLocks/>
          </p:cNvSpPr>
          <p:nvPr/>
        </p:nvSpPr>
        <p:spPr bwMode="auto">
          <a:xfrm>
            <a:off x="10336295" y="6562725"/>
            <a:ext cx="229230" cy="2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>
            <a:spAutoFit/>
          </a:bodyPr>
          <a:lstStyle/>
          <a:p>
            <a:pPr algn="ctr" defTabSz="410369" fontAlgn="base" hangingPunct="0">
              <a:spcBef>
                <a:spcPct val="0"/>
              </a:spcBef>
              <a:spcAft>
                <a:spcPct val="0"/>
              </a:spcAft>
            </a:pPr>
            <a:fld id="{4DB722C1-E8E5-4586-BF75-B79AE59BB674}" type="slidenum">
              <a:rPr lang="fr-FR" altLang="fr-FR" sz="1100">
                <a:solidFill>
                  <a:srgbClr val="595859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pPr algn="ctr" defTabSz="410369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fr-FR" altLang="fr-FR" sz="1100">
              <a:solidFill>
                <a:srgbClr val="595859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24578" name="Picture 2" descr="unknown.png">
            <a:extLst>
              <a:ext uri="{FF2B5EF4-FFF2-40B4-BE49-F238E27FC236}">
                <a16:creationId xmlns:a16="http://schemas.microsoft.com/office/drawing/2014/main" id="{B18E618A-3531-4CC5-BD5B-8FC874C04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063" y="600075"/>
            <a:ext cx="3313907" cy="583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9" name="Text Box 3">
            <a:extLst>
              <a:ext uri="{FF2B5EF4-FFF2-40B4-BE49-F238E27FC236}">
                <a16:creationId xmlns:a16="http://schemas.microsoft.com/office/drawing/2014/main" id="{714AEEEB-B204-4D1A-8772-107A63CE69D4}"/>
              </a:ext>
            </a:extLst>
          </p:cNvPr>
          <p:cNvSpPr txBox="1">
            <a:spLocks/>
          </p:cNvSpPr>
          <p:nvPr/>
        </p:nvSpPr>
        <p:spPr bwMode="auto">
          <a:xfrm>
            <a:off x="196850" y="221192"/>
            <a:ext cx="2281074" cy="57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3300" b="1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OpenPulse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1E6AD0CE-8F0C-40A0-B5DC-74C538369A31}"/>
              </a:ext>
            </a:extLst>
          </p:cNvPr>
          <p:cNvSpPr txBox="1">
            <a:spLocks/>
          </p:cNvSpPr>
          <p:nvPr/>
        </p:nvSpPr>
        <p:spPr bwMode="auto">
          <a:xfrm>
            <a:off x="466725" y="883438"/>
            <a:ext cx="5618526" cy="39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1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Control of IBM Q hardware at the pulse-level.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9DA6F463-4A7F-432A-8C3B-B0C1FE751F9C}"/>
              </a:ext>
            </a:extLst>
          </p:cNvPr>
          <p:cNvSpPr txBox="1">
            <a:spLocks/>
          </p:cNvSpPr>
          <p:nvPr/>
        </p:nvSpPr>
        <p:spPr bwMode="auto">
          <a:xfrm>
            <a:off x="781844" y="1304126"/>
            <a:ext cx="2895024" cy="39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1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See arXiv:1809.03452</a:t>
            </a:r>
          </a:p>
        </p:txBody>
      </p:sp>
      <p:sp>
        <p:nvSpPr>
          <p:cNvPr id="24582" name="Text Box 6">
            <a:extLst>
              <a:ext uri="{FF2B5EF4-FFF2-40B4-BE49-F238E27FC236}">
                <a16:creationId xmlns:a16="http://schemas.microsoft.com/office/drawing/2014/main" id="{573E100A-217B-4590-9FF2-52BE05EB1DCB}"/>
              </a:ext>
            </a:extLst>
          </p:cNvPr>
          <p:cNvSpPr txBox="1">
            <a:spLocks/>
          </p:cNvSpPr>
          <p:nvPr/>
        </p:nvSpPr>
        <p:spPr bwMode="auto">
          <a:xfrm>
            <a:off x="466725" y="1837526"/>
            <a:ext cx="5673028" cy="39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1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Unprecedented low-level access to hardware.</a:t>
            </a:r>
          </a:p>
        </p:txBody>
      </p:sp>
      <p:pic>
        <p:nvPicPr>
          <p:cNvPr id="24583" name="Picture 7" descr="H_&amp;_=_sum_i=0^1_.pdf">
            <a:extLst>
              <a:ext uri="{FF2B5EF4-FFF2-40B4-BE49-F238E27FC236}">
                <a16:creationId xmlns:a16="http://schemas.microsoft.com/office/drawing/2014/main" id="{D7A02CCD-97BB-4795-9C33-F37B2986E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82" y="2358232"/>
            <a:ext cx="4829969" cy="1893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4" name="Text Box 8">
            <a:extLst>
              <a:ext uri="{FF2B5EF4-FFF2-40B4-BE49-F238E27FC236}">
                <a16:creationId xmlns:a16="http://schemas.microsoft.com/office/drawing/2014/main" id="{42C0B25C-C6C3-4556-A06E-8D61CF492702}"/>
              </a:ext>
            </a:extLst>
          </p:cNvPr>
          <p:cNvSpPr txBox="1">
            <a:spLocks/>
          </p:cNvSpPr>
          <p:nvPr/>
        </p:nvSpPr>
        <p:spPr bwMode="auto">
          <a:xfrm>
            <a:off x="466725" y="4548976"/>
            <a:ext cx="4674358" cy="39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1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User defined pulse / gate sequences: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37CDAA62-B794-4E60-9B1C-79D7352627BF}"/>
              </a:ext>
            </a:extLst>
          </p:cNvPr>
          <p:cNvSpPr txBox="1">
            <a:spLocks/>
          </p:cNvSpPr>
          <p:nvPr/>
        </p:nvSpPr>
        <p:spPr bwMode="auto">
          <a:xfrm>
            <a:off x="781844" y="4969663"/>
            <a:ext cx="2120773" cy="39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1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Optimal control.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CA1D8F6A-87B4-493D-AB92-D3AC4F96F7DF}"/>
              </a:ext>
            </a:extLst>
          </p:cNvPr>
          <p:cNvSpPr txBox="1">
            <a:spLocks/>
          </p:cNvSpPr>
          <p:nvPr/>
        </p:nvSpPr>
        <p:spPr bwMode="auto">
          <a:xfrm>
            <a:off x="3398044" y="4969663"/>
            <a:ext cx="2938305" cy="39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1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Dynamical decoupling.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279FF06D-61B4-414E-B338-3738269D231E}"/>
              </a:ext>
            </a:extLst>
          </p:cNvPr>
          <p:cNvSpPr txBox="1">
            <a:spLocks/>
          </p:cNvSpPr>
          <p:nvPr/>
        </p:nvSpPr>
        <p:spPr bwMode="auto">
          <a:xfrm>
            <a:off x="786607" y="5442738"/>
            <a:ext cx="3203634" cy="39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1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Hamiltonian tomography.</a:t>
            </a:r>
          </a:p>
        </p:txBody>
      </p:sp>
      <p:sp>
        <p:nvSpPr>
          <p:cNvPr id="24588" name="Line 12">
            <a:extLst>
              <a:ext uri="{FF2B5EF4-FFF2-40B4-BE49-F238E27FC236}">
                <a16:creationId xmlns:a16="http://schemas.microsoft.com/office/drawing/2014/main" id="{0AAC39B8-3FF7-44F7-8C4D-1C39DEF2E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9607" y="2913857"/>
            <a:ext cx="446088" cy="0"/>
          </a:xfrm>
          <a:prstGeom prst="line">
            <a:avLst/>
          </a:prstGeom>
          <a:noFill/>
          <a:ln w="50800" cap="flat" cmpd="sng">
            <a:solidFill>
              <a:srgbClr val="648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pPr algn="ctr" defTabSz="410369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50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589" name="Line 13">
            <a:extLst>
              <a:ext uri="{FF2B5EF4-FFF2-40B4-BE49-F238E27FC236}">
                <a16:creationId xmlns:a16="http://schemas.microsoft.com/office/drawing/2014/main" id="{8149ABB9-8142-4CA5-A7F4-AC65A0BBFD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7600" y="3505200"/>
            <a:ext cx="542925" cy="0"/>
          </a:xfrm>
          <a:prstGeom prst="line">
            <a:avLst/>
          </a:prstGeom>
          <a:noFill/>
          <a:ln w="50800" cap="flat" cmpd="sng">
            <a:solidFill>
              <a:srgbClr val="DC267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pPr algn="ctr" defTabSz="410369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50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3742BC33-3AE1-4904-9799-432F166C9E27}"/>
              </a:ext>
            </a:extLst>
          </p:cNvPr>
          <p:cNvSpPr txBox="1">
            <a:spLocks/>
          </p:cNvSpPr>
          <p:nvPr/>
        </p:nvSpPr>
        <p:spPr bwMode="auto">
          <a:xfrm>
            <a:off x="466725" y="5988044"/>
            <a:ext cx="3418757" cy="39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369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1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- Markovian noise simulator.</a:t>
            </a:r>
          </a:p>
        </p:txBody>
      </p:sp>
      <p:sp>
        <p:nvSpPr>
          <p:cNvPr id="24591" name="Line 15">
            <a:extLst>
              <a:ext uri="{FF2B5EF4-FFF2-40B4-BE49-F238E27FC236}">
                <a16:creationId xmlns:a16="http://schemas.microsoft.com/office/drawing/2014/main" id="{5FC504DF-E436-4233-8CA8-07A2DD7F33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3732" y="3505200"/>
            <a:ext cx="542925" cy="0"/>
          </a:xfrm>
          <a:prstGeom prst="line">
            <a:avLst/>
          </a:prstGeom>
          <a:noFill/>
          <a:ln w="50800" cap="flat" cmpd="sng">
            <a:solidFill>
              <a:srgbClr val="DC267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pPr algn="ctr" defTabSz="410369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50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BM Plex Sans" charset="0"/>
                <a:ea typeface="IBM Plex Sans" charset="0"/>
                <a:cs typeface="IBM Plex Sans" charset="0"/>
              </a:rPr>
              <a:t>Additional content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4938" y="6581775"/>
            <a:ext cx="627062" cy="201613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33034" y="2169748"/>
            <a:ext cx="8191500" cy="4779433"/>
          </a:xfrm>
          <a:custGeom>
            <a:avLst/>
            <a:gdLst>
              <a:gd name="G0" fmla="*/ 17066 1 2"/>
              <a:gd name="G1" fmla="*/ 1 35987 55552"/>
              <a:gd name="G2" fmla="*/ G1 13024 1"/>
              <a:gd name="G3" fmla="*/ G2 1 52096"/>
              <a:gd name="G4" fmla="cos G0 G3"/>
              <a:gd name="G5" fmla="*/ 9956 1 2"/>
              <a:gd name="G6" fmla="*/ 1 35987 55552"/>
              <a:gd name="G7" fmla="*/ G6 13024 1"/>
              <a:gd name="G8" fmla="*/ G7 1 52096"/>
              <a:gd name="G9" fmla="sin G5 G8"/>
              <a:gd name="G10" fmla="*/ 17066 1 2"/>
              <a:gd name="G11" fmla="+- G10 0 G4"/>
              <a:gd name="G12" fmla="+- G10 G4 0"/>
              <a:gd name="G13" fmla="+- G12 0 0"/>
              <a:gd name="G14" fmla="*/ 9956 1 2"/>
              <a:gd name="G15" fmla="+- G14 0 G9"/>
              <a:gd name="G16" fmla="+- G14 G9 0"/>
              <a:gd name="G17" fmla="+- G16 0 0"/>
              <a:gd name="G18" fmla="+- 9956 0 0"/>
              <a:gd name="G19" fmla="+- 17066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978"/>
                </a:moveTo>
                <a:lnTo>
                  <a:pt x="8533" y="4978"/>
                </a:lnTo>
                <a:lnTo>
                  <a:pt x="180" y="90"/>
                </a:lnTo>
                <a:lnTo>
                  <a:pt x="8533" y="4978"/>
                </a:lnTo>
                <a:lnTo>
                  <a:pt x="270" y="90"/>
                </a:lnTo>
                <a:close/>
              </a:path>
            </a:pathLst>
          </a:custGeom>
          <a:solidFill>
            <a:srgbClr val="4665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72734" y="2279815"/>
            <a:ext cx="7901517" cy="4576233"/>
          </a:xfrm>
          <a:custGeom>
            <a:avLst/>
            <a:gdLst>
              <a:gd name="G0" fmla="*/ 16464 1 2"/>
              <a:gd name="G1" fmla="*/ 1 35987 55552"/>
              <a:gd name="G2" fmla="*/ G1 13024 1"/>
              <a:gd name="G3" fmla="*/ G2 1 52096"/>
              <a:gd name="G4" fmla="cos G0 G3"/>
              <a:gd name="G5" fmla="*/ 9533 1 2"/>
              <a:gd name="G6" fmla="*/ 1 35987 55552"/>
              <a:gd name="G7" fmla="*/ G6 13024 1"/>
              <a:gd name="G8" fmla="*/ G7 1 52096"/>
              <a:gd name="G9" fmla="sin G5 G8"/>
              <a:gd name="G10" fmla="*/ 16464 1 2"/>
              <a:gd name="G11" fmla="+- G10 0 G4"/>
              <a:gd name="G12" fmla="+- G10 G4 0"/>
              <a:gd name="G13" fmla="+- G12 0 0"/>
              <a:gd name="G14" fmla="*/ 9533 1 2"/>
              <a:gd name="G15" fmla="+- G14 0 G9"/>
              <a:gd name="G16" fmla="+- G14 G9 0"/>
              <a:gd name="G17" fmla="+- G16 0 0"/>
              <a:gd name="G18" fmla="+- 9533 0 0"/>
              <a:gd name="G19" fmla="+- 16464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767"/>
                </a:moveTo>
                <a:lnTo>
                  <a:pt x="8232" y="4767"/>
                </a:lnTo>
                <a:lnTo>
                  <a:pt x="180" y="90"/>
                </a:lnTo>
                <a:lnTo>
                  <a:pt x="8232" y="4767"/>
                </a:lnTo>
                <a:lnTo>
                  <a:pt x="270" y="90"/>
                </a:lnTo>
                <a:close/>
              </a:path>
            </a:pathLst>
          </a:custGeom>
          <a:solidFill>
            <a:srgbClr val="6997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Date Placeholder 4"/>
          <p:cNvSpPr txBox="1">
            <a:spLocks/>
          </p:cNvSpPr>
          <p:nvPr/>
        </p:nvSpPr>
        <p:spPr bwMode="auto">
          <a:xfrm>
            <a:off x="9565504" y="7196253"/>
            <a:ext cx="1641491" cy="2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2767" tIns="61384" rIns="122767" bIns="6138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February 2017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5508" y="618978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79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9DB789-76EF-684C-AE9A-2FED61DFB53A}"/>
              </a:ext>
            </a:extLst>
          </p:cNvPr>
          <p:cNvSpPr/>
          <p:nvPr/>
        </p:nvSpPr>
        <p:spPr>
          <a:xfrm>
            <a:off x="326965" y="2410766"/>
            <a:ext cx="2324552" cy="922839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/>
            <a:endParaRPr lang="en-US" sz="1600" b="1" dirty="0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0FF4AA-5B3E-E246-A9D9-F67971D4F940}"/>
              </a:ext>
            </a:extLst>
          </p:cNvPr>
          <p:cNvSpPr/>
          <p:nvPr/>
        </p:nvSpPr>
        <p:spPr>
          <a:xfrm>
            <a:off x="326965" y="1341757"/>
            <a:ext cx="2324552" cy="977975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/>
            <a:endParaRPr lang="en-US" sz="1600" b="1" dirty="0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1C64C64-B736-2845-A171-01547060E7AF}"/>
              </a:ext>
            </a:extLst>
          </p:cNvPr>
          <p:cNvSpPr/>
          <p:nvPr/>
        </p:nvSpPr>
        <p:spPr>
          <a:xfrm flipV="1">
            <a:off x="326965" y="6392756"/>
            <a:ext cx="2324552" cy="3338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/>
              </a:gs>
              <a:gs pos="65000">
                <a:schemeClr val="accent1">
                  <a:lumMod val="0"/>
                  <a:lumOff val="10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 dirty="0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5A090841-30AC-864B-A080-6C2C50801D8E}"/>
              </a:ext>
            </a:extLst>
          </p:cNvPr>
          <p:cNvSpPr/>
          <p:nvPr/>
        </p:nvSpPr>
        <p:spPr>
          <a:xfrm>
            <a:off x="326965" y="6393008"/>
            <a:ext cx="2324552" cy="320293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defTabSz="914377"/>
            <a:endParaRPr lang="en-US" sz="1200" b="1" dirty="0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9ECF62-D0B1-D64A-BF3C-BF9FEA2DAEB0}"/>
              </a:ext>
            </a:extLst>
          </p:cNvPr>
          <p:cNvSpPr/>
          <p:nvPr/>
        </p:nvSpPr>
        <p:spPr>
          <a:xfrm>
            <a:off x="326965" y="3412015"/>
            <a:ext cx="2324552" cy="2482624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/>
            <a:r>
              <a:rPr lang="en-US" sz="1600" b="1" dirty="0">
                <a:solidFill>
                  <a:srgbClr val="000E5E"/>
                </a:solidFill>
                <a:latin typeface="IBM Plex Sans"/>
              </a:rPr>
              <a:t>   Qiskit Aqua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6A5DEA-A067-B44E-BC4F-69FBB18744F7}"/>
              </a:ext>
            </a:extLst>
          </p:cNvPr>
          <p:cNvSpPr/>
          <p:nvPr/>
        </p:nvSpPr>
        <p:spPr>
          <a:xfrm>
            <a:off x="400472" y="715705"/>
            <a:ext cx="2177539" cy="533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b="1" dirty="0">
                <a:solidFill>
                  <a:srgbClr val="000000"/>
                </a:solidFill>
                <a:latin typeface="IBM Plex Sans"/>
              </a:rPr>
              <a:t>Chemistry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873CEC-84E3-E946-935B-5395744A27FB}"/>
              </a:ext>
            </a:extLst>
          </p:cNvPr>
          <p:cNvSpPr txBox="1"/>
          <p:nvPr/>
        </p:nvSpPr>
        <p:spPr>
          <a:xfrm>
            <a:off x="364109" y="6449627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srgbClr val="000E5E"/>
                </a:solidFill>
                <a:latin typeface="IBM Plex Sans"/>
              </a:rPr>
              <a:t>Hardware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318709-6569-8744-A46D-04CB480C7384}"/>
              </a:ext>
            </a:extLst>
          </p:cNvPr>
          <p:cNvSpPr/>
          <p:nvPr/>
        </p:nvSpPr>
        <p:spPr>
          <a:xfrm>
            <a:off x="399733" y="2750977"/>
            <a:ext cx="2177539" cy="424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3034" indent="-173034" defTabSz="914377">
              <a:buFont typeface="+mj-lt"/>
              <a:buAutoNum type="arabicPeriod"/>
            </a:pPr>
            <a:r>
              <a:rPr lang="en-US" sz="1051" dirty="0">
                <a:solidFill>
                  <a:srgbClr val="000000"/>
                </a:solidFill>
                <a:latin typeface="IBM Plex Sans"/>
              </a:rPr>
              <a:t>Fermionic Hamiltonian</a:t>
            </a:r>
          </a:p>
          <a:p>
            <a:pPr marL="173034" indent="-173034" defTabSz="914377">
              <a:buFont typeface="+mj-lt"/>
              <a:buAutoNum type="arabicPeriod"/>
            </a:pPr>
            <a:r>
              <a:rPr lang="en-US" sz="1051" dirty="0">
                <a:solidFill>
                  <a:srgbClr val="000000"/>
                </a:solidFill>
                <a:latin typeface="IBM Plex Sans"/>
              </a:rPr>
              <a:t>Qubit Hamiltonian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7B92DA-73A4-D249-AAB4-7500A27C177A}"/>
              </a:ext>
            </a:extLst>
          </p:cNvPr>
          <p:cNvSpPr/>
          <p:nvPr/>
        </p:nvSpPr>
        <p:spPr>
          <a:xfrm>
            <a:off x="399733" y="3757543"/>
            <a:ext cx="2177539" cy="2072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VQE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QAOA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Dynamics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QPE/IQPE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Amplitude Estimation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Grover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SVM Q Kernel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SVM Variational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Simon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Deutsch-</a:t>
            </a:r>
            <a:r>
              <a:rPr lang="en-US" sz="1051" b="1" dirty="0" err="1">
                <a:solidFill>
                  <a:schemeClr val="tx1"/>
                </a:solidFill>
              </a:rPr>
              <a:t>Josza</a:t>
            </a:r>
            <a:endParaRPr lang="en-US" sz="1051" b="1" dirty="0">
              <a:solidFill>
                <a:schemeClr val="tx1"/>
              </a:solidFill>
            </a:endParaRP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Bernstein-</a:t>
            </a:r>
            <a:r>
              <a:rPr lang="en-US" sz="1051" b="1" dirty="0" err="1">
                <a:solidFill>
                  <a:schemeClr val="tx1"/>
                </a:solidFill>
              </a:rPr>
              <a:t>Varizani</a:t>
            </a:r>
            <a:endParaRPr lang="en-US" sz="1051" b="1" dirty="0">
              <a:solidFill>
                <a:schemeClr val="tx1"/>
              </a:solidFill>
            </a:endParaRP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  <a:latin typeface="IBM Plex Sans"/>
              </a:rPr>
              <a:t>HHL</a:t>
            </a:r>
            <a:endParaRPr lang="en-US" sz="1051" b="1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754E6F-F5CF-0A47-820C-BB27794C8962}"/>
              </a:ext>
            </a:extLst>
          </p:cNvPr>
          <p:cNvSpPr txBox="1"/>
          <p:nvPr/>
        </p:nvSpPr>
        <p:spPr>
          <a:xfrm>
            <a:off x="1783523" y="6371255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srgbClr val="FFFFFF"/>
                </a:solidFill>
                <a:latin typeface="IBM Plex Sans"/>
              </a:rPr>
              <a:t>Simulator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604F2A-F1CD-214A-8DE8-720304598CEB}"/>
              </a:ext>
            </a:extLst>
          </p:cNvPr>
          <p:cNvCxnSpPr>
            <a:cxnSpLocks/>
          </p:cNvCxnSpPr>
          <p:nvPr/>
        </p:nvCxnSpPr>
        <p:spPr>
          <a:xfrm flipV="1">
            <a:off x="0" y="3316757"/>
            <a:ext cx="12192000" cy="3532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7926580-28C0-074F-A279-7B12130B99A2}"/>
              </a:ext>
            </a:extLst>
          </p:cNvPr>
          <p:cNvSpPr txBox="1"/>
          <p:nvPr/>
        </p:nvSpPr>
        <p:spPr>
          <a:xfrm rot="16200000">
            <a:off x="-1053472" y="1874852"/>
            <a:ext cx="237757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351" b="1" dirty="0">
                <a:solidFill>
                  <a:srgbClr val="FFFF00"/>
                </a:solidFill>
                <a:latin typeface="IBM Plex Sans"/>
              </a:rPr>
              <a:t>Quantum Input Generation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252C06-AD8E-064B-963B-3CEBF100153E}"/>
              </a:ext>
            </a:extLst>
          </p:cNvPr>
          <p:cNvSpPr txBox="1"/>
          <p:nvPr/>
        </p:nvSpPr>
        <p:spPr>
          <a:xfrm rot="16200000">
            <a:off x="-879546" y="4925116"/>
            <a:ext cx="202972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1351" b="1" dirty="0">
                <a:solidFill>
                  <a:srgbClr val="FFFF00"/>
                </a:solidFill>
                <a:latin typeface="IBM Plex Sans"/>
              </a:rPr>
              <a:t>Quantum Computation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57BD675-3D99-D841-AB00-2A1F10BEC4BB}"/>
              </a:ext>
            </a:extLst>
          </p:cNvPr>
          <p:cNvCxnSpPr>
            <a:cxnSpLocks/>
          </p:cNvCxnSpPr>
          <p:nvPr/>
        </p:nvCxnSpPr>
        <p:spPr>
          <a:xfrm flipV="1">
            <a:off x="5396612" y="685183"/>
            <a:ext cx="0" cy="617281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F8121D0-6FF6-BE4F-8937-73477CABC956}"/>
              </a:ext>
            </a:extLst>
          </p:cNvPr>
          <p:cNvSpPr txBox="1"/>
          <p:nvPr/>
        </p:nvSpPr>
        <p:spPr>
          <a:xfrm>
            <a:off x="6611559" y="2318749"/>
            <a:ext cx="148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Qubit Operator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E00B20-9928-3145-B65E-42CD9E991362}"/>
              </a:ext>
            </a:extLst>
          </p:cNvPr>
          <p:cNvSpPr/>
          <p:nvPr/>
        </p:nvSpPr>
        <p:spPr>
          <a:xfrm>
            <a:off x="5527227" y="587492"/>
            <a:ext cx="143038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defTabSz="914377"/>
            <a:r>
              <a:rPr lang="nb-NO" sz="800" b="1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h2 </a:t>
            </a:r>
            <a:r>
              <a:rPr lang="nb-NO" sz="800" b="1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molecule</a:t>
            </a:r>
            <a:endParaRPr lang="nb-NO" sz="800" b="1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914377"/>
            <a:endParaRPr lang="nb-NO" sz="800" b="1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914377"/>
            <a:r>
              <a:rPr lang="nb-NO" sz="800" b="1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0 1</a:t>
            </a:r>
          </a:p>
          <a:p>
            <a:pPr defTabSz="914377"/>
            <a:r>
              <a:rPr lang="nb-NO" sz="800" b="1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H   0.0  0.0    0.0</a:t>
            </a:r>
          </a:p>
          <a:p>
            <a:pPr defTabSz="914377"/>
            <a:r>
              <a:rPr lang="nb-NO" sz="800" b="1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H   0.0  0.0    0.2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6EC488-1B1D-0443-A894-8441A94338F5}"/>
              </a:ext>
            </a:extLst>
          </p:cNvPr>
          <p:cNvSpPr/>
          <p:nvPr/>
        </p:nvSpPr>
        <p:spPr>
          <a:xfrm>
            <a:off x="9551500" y="2414540"/>
            <a:ext cx="2581931" cy="8463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&amp;HAMILTONIAN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TYPE=FULL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TRANSFORMATION_TO_SPIN=PARITY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&amp;END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&amp;QUANTUM_METHOD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NAME_Q_METHOD=VQE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&amp;END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9B3041-34F6-0B4E-8F34-846A15454B85}"/>
              </a:ext>
            </a:extLst>
          </p:cNvPr>
          <p:cNvSpPr txBox="1"/>
          <p:nvPr/>
        </p:nvSpPr>
        <p:spPr>
          <a:xfrm>
            <a:off x="5324460" y="44722"/>
            <a:ext cx="166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Chemical Configuration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66E52F-D7BB-B844-974B-E95CEF8C8382}"/>
              </a:ext>
            </a:extLst>
          </p:cNvPr>
          <p:cNvSpPr txBox="1"/>
          <p:nvPr/>
        </p:nvSpPr>
        <p:spPr>
          <a:xfrm>
            <a:off x="10475098" y="2775210"/>
            <a:ext cx="172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IBM Plex Sans"/>
                <a:ea typeface="Courier New" charset="0"/>
                <a:cs typeface="Courier New" charset="0"/>
              </a:rPr>
              <a:t>Quantum Configuration</a:t>
            </a:r>
            <a:endParaRPr lang="en-US" sz="1200" dirty="0">
              <a:solidFill>
                <a:srgbClr val="FFFFFF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B60475C-51CE-4948-85F5-567B29DDEB56}"/>
              </a:ext>
            </a:extLst>
          </p:cNvPr>
          <p:cNvGrpSpPr/>
          <p:nvPr/>
        </p:nvGrpSpPr>
        <p:grpSpPr>
          <a:xfrm>
            <a:off x="5431743" y="3497679"/>
            <a:ext cx="3775034" cy="3293209"/>
            <a:chOff x="5503661" y="3433415"/>
            <a:chExt cx="3549078" cy="3293209"/>
          </a:xfrm>
          <a:effectLst>
            <a:outerShdw blurRad="254000" dist="38100" dir="2700000" sx="101000" sy="101000" algn="tl" rotWithShape="0">
              <a:schemeClr val="bg2"/>
            </a:outerShdw>
          </a:effectLst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4011F62-2A77-614E-93DD-82DF0927D5C9}"/>
                </a:ext>
              </a:extLst>
            </p:cNvPr>
            <p:cNvSpPr txBox="1"/>
            <p:nvPr/>
          </p:nvSpPr>
          <p:spPr>
            <a:xfrm>
              <a:off x="5503661" y="3433415"/>
              <a:ext cx="3417587" cy="3293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OPENQASM 2.0;</a:t>
              </a:r>
            </a:p>
            <a:p>
              <a:pPr defTabSz="914377"/>
              <a:r>
                <a:rPr lang="en-U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include "qelib1.inc";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qreg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[4];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creg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[4];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barrier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is-I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ry(1.602180515741816) q[0];</a:t>
              </a:r>
            </a:p>
            <a:p>
              <a:pPr defTabSz="914377"/>
              <a:r>
                <a:rPr lang="is-I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rz(2.101578398242260) q[0];</a:t>
              </a:r>
            </a:p>
            <a:p>
              <a:pPr defTabSz="914377"/>
              <a:r>
                <a:rPr lang="is-I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ry(-1.946373587370641) q[1];</a:t>
              </a:r>
            </a:p>
            <a:p>
              <a:pPr defTabSz="914377"/>
              <a:r>
                <a:rPr lang="is-I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rz(0.758362974519232) q[1];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(-0.321568447820939)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(0.735401474544032)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(-3.985472706467653)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8121394-9F75-FB43-A1E2-0AE4CC79C7CD}"/>
                </a:ext>
              </a:extLst>
            </p:cNvPr>
            <p:cNvSpPr txBox="1"/>
            <p:nvPr/>
          </p:nvSpPr>
          <p:spPr>
            <a:xfrm>
              <a:off x="7162477" y="3433415"/>
              <a:ext cx="1890262" cy="32932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(-3.621896879029687)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barrier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(-1.956365394733121)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(2.782434917882929)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(2.165512585508974)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(-2.665809160889736)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is-I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ry(2.904098438162670) q[2];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(-1.120689215841314)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(5.094050467440653)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(-2.615735023496133)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barrier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endParaRPr lang="pt-BR" sz="800" b="1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60ABC71-84FA-9E4D-82F1-6A5249C2D743}"/>
              </a:ext>
            </a:extLst>
          </p:cNvPr>
          <p:cNvSpPr txBox="1"/>
          <p:nvPr/>
        </p:nvSpPr>
        <p:spPr>
          <a:xfrm>
            <a:off x="5577095" y="3253028"/>
            <a:ext cx="348981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/>
            <a:r>
              <a:rPr lang="en-US" sz="1200" b="1" dirty="0" err="1">
                <a:solidFill>
                  <a:srgbClr val="FFFF00"/>
                </a:solidFill>
                <a:latin typeface="IBM Plex Sans"/>
              </a:rPr>
              <a:t>OpenQASM</a:t>
            </a:r>
            <a:r>
              <a:rPr lang="en-US" sz="1200" b="1" dirty="0">
                <a:solidFill>
                  <a:srgbClr val="FFFF00"/>
                </a:solidFill>
                <a:latin typeface="IBM Plex Sans"/>
              </a:rPr>
              <a:t> Circuit Representation</a:t>
            </a:r>
          </a:p>
        </p:txBody>
      </p: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45CE1425-168D-F945-BA43-5371A8F17FC9}"/>
              </a:ext>
            </a:extLst>
          </p:cNvPr>
          <p:cNvCxnSpPr>
            <a:cxnSpLocks/>
            <a:stCxn id="93" idx="1"/>
          </p:cNvCxnSpPr>
          <p:nvPr/>
        </p:nvCxnSpPr>
        <p:spPr>
          <a:xfrm rot="10800000" flipV="1">
            <a:off x="6419046" y="3836466"/>
            <a:ext cx="1764426" cy="1436148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2DD61E35-F235-644D-A210-37DF6D4C159F}"/>
              </a:ext>
            </a:extLst>
          </p:cNvPr>
          <p:cNvCxnSpPr>
            <a:cxnSpLocks/>
            <a:stCxn id="93" idx="2"/>
          </p:cNvCxnSpPr>
          <p:nvPr/>
        </p:nvCxnSpPr>
        <p:spPr>
          <a:xfrm rot="5400000">
            <a:off x="8219601" y="4124200"/>
            <a:ext cx="780564" cy="782562"/>
          </a:xfrm>
          <a:prstGeom prst="curvedConnector2">
            <a:avLst/>
          </a:prstGeom>
          <a:ln w="38100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9096E24D-D44A-FF4C-A1F7-8512FEAF5DE4}"/>
              </a:ext>
            </a:extLst>
          </p:cNvPr>
          <p:cNvSpPr txBox="1"/>
          <p:nvPr/>
        </p:nvSpPr>
        <p:spPr>
          <a:xfrm>
            <a:off x="9964144" y="3685968"/>
            <a:ext cx="1913847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100" b="1" dirty="0">
                <a:solidFill>
                  <a:srgbClr val="FFFFFF"/>
                </a:solidFill>
                <a:latin typeface="Courier New" charset="0"/>
                <a:ea typeface="Courier New" charset="0"/>
                <a:cs typeface="Courier New" charset="0"/>
              </a:rPr>
              <a:t>0.16473420637865788</a:t>
            </a:r>
            <a:endParaRPr lang="de-DE" sz="1100" b="1" dirty="0">
              <a:solidFill>
                <a:srgbClr val="FFFFFF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D81908A-4340-AC44-99DD-DE99F01A9466}"/>
              </a:ext>
            </a:extLst>
          </p:cNvPr>
          <p:cNvSpPr txBox="1"/>
          <p:nvPr/>
        </p:nvSpPr>
        <p:spPr>
          <a:xfrm>
            <a:off x="9906867" y="3427162"/>
            <a:ext cx="202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Final Energy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E332965-8E0E-E74A-BA38-3E736E20301C}"/>
              </a:ext>
            </a:extLst>
          </p:cNvPr>
          <p:cNvCxnSpPr>
            <a:cxnSpLocks/>
          </p:cNvCxnSpPr>
          <p:nvPr/>
        </p:nvCxnSpPr>
        <p:spPr>
          <a:xfrm flipV="1">
            <a:off x="326965" y="2302116"/>
            <a:ext cx="11865036" cy="343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5834363-12A0-124E-964E-C3F1B3CDED78}"/>
              </a:ext>
            </a:extLst>
          </p:cNvPr>
          <p:cNvSpPr txBox="1"/>
          <p:nvPr/>
        </p:nvSpPr>
        <p:spPr>
          <a:xfrm>
            <a:off x="5791674" y="1884089"/>
            <a:ext cx="27934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[[-1.24974950e+00 -4.44089210e-16]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[-2.08166817e-16 -4.78751850e-01]]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7091F0-7AC8-AC48-8521-2FA43AF8E0A5}"/>
              </a:ext>
            </a:extLst>
          </p:cNvPr>
          <p:cNvSpPr txBox="1"/>
          <p:nvPr/>
        </p:nvSpPr>
        <p:spPr>
          <a:xfrm>
            <a:off x="5791674" y="1599330"/>
            <a:ext cx="262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One-body integrals in MO basis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C7D9AA-49D0-2641-AF67-5864291FC53F}"/>
              </a:ext>
            </a:extLst>
          </p:cNvPr>
          <p:cNvSpPr/>
          <p:nvPr/>
        </p:nvSpPr>
        <p:spPr>
          <a:xfrm>
            <a:off x="387207" y="1671512"/>
            <a:ext cx="2177539" cy="5344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9060" indent="-119060" defTabSz="914377">
              <a:buFont typeface="Arial" charset="0"/>
              <a:buChar char="•"/>
            </a:pPr>
            <a:r>
              <a:rPr lang="en-US" sz="1051" dirty="0">
                <a:solidFill>
                  <a:srgbClr val="000000"/>
                </a:solidFill>
                <a:latin typeface="IBM Plex Sans"/>
              </a:rPr>
              <a:t>PSI4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dirty="0" err="1">
                <a:solidFill>
                  <a:srgbClr val="000000"/>
                </a:solidFill>
                <a:latin typeface="IBM Plex Sans"/>
              </a:rPr>
              <a:t>PySCF</a:t>
            </a:r>
            <a:endParaRPr lang="en-US" sz="1051" dirty="0">
              <a:solidFill>
                <a:srgbClr val="000000"/>
              </a:solidFill>
              <a:latin typeface="IBM Plex Sans"/>
            </a:endParaRP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dirty="0" err="1">
                <a:solidFill>
                  <a:srgbClr val="000000"/>
                </a:solidFill>
                <a:latin typeface="IBM Plex Sans"/>
              </a:rPr>
              <a:t>PyQuante</a:t>
            </a:r>
            <a:endParaRPr lang="en-US" sz="1051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3FC2FE5-56CD-E245-907A-4BAD422EFB99}"/>
              </a:ext>
            </a:extLst>
          </p:cNvPr>
          <p:cNvSpPr/>
          <p:nvPr/>
        </p:nvSpPr>
        <p:spPr>
          <a:xfrm>
            <a:off x="920169" y="1671512"/>
            <a:ext cx="1016059" cy="5344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9060" indent="-119060" defTabSz="914377">
              <a:buFont typeface="Arial" charset="0"/>
              <a:buChar char="•"/>
            </a:pPr>
            <a:r>
              <a:rPr lang="en-US" sz="1051" dirty="0">
                <a:solidFill>
                  <a:srgbClr val="000000"/>
                </a:solidFill>
                <a:latin typeface="IBM Plex Sans"/>
              </a:rPr>
              <a:t>Gaussian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dirty="0">
                <a:solidFill>
                  <a:srgbClr val="000000"/>
                </a:solidFill>
                <a:latin typeface="IBM Plex Sans"/>
              </a:rPr>
              <a:t>HDF5</a:t>
            </a:r>
          </a:p>
        </p:txBody>
      </p:sp>
      <p:sp>
        <p:nvSpPr>
          <p:cNvPr id="40" name="Left Arrow Callout 39">
            <a:extLst>
              <a:ext uri="{FF2B5EF4-FFF2-40B4-BE49-F238E27FC236}">
                <a16:creationId xmlns:a16="http://schemas.microsoft.com/office/drawing/2014/main" id="{AF5B04EB-83BE-7E49-B606-A5E4BAE6B88C}"/>
              </a:ext>
            </a:extLst>
          </p:cNvPr>
          <p:cNvSpPr/>
          <p:nvPr/>
        </p:nvSpPr>
        <p:spPr>
          <a:xfrm>
            <a:off x="1516331" y="1673022"/>
            <a:ext cx="1039304" cy="531479"/>
          </a:xfrm>
          <a:prstGeom prst="leftArrowCallout">
            <a:avLst>
              <a:gd name="adj1" fmla="val 37390"/>
              <a:gd name="adj2" fmla="val 30561"/>
              <a:gd name="adj3" fmla="val 45602"/>
              <a:gd name="adj4" fmla="val 67364"/>
            </a:avLst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377"/>
            <a:r>
              <a:rPr lang="en-US" sz="1051" dirty="0">
                <a:solidFill>
                  <a:srgbClr val="FFFFFF"/>
                </a:solidFill>
                <a:latin typeface="IBM Plex Sans"/>
              </a:rPr>
              <a:t>Drivers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B3B9CD-74BA-D24F-BCA1-E2A8ACE2F64D}"/>
              </a:ext>
            </a:extLst>
          </p:cNvPr>
          <p:cNvSpPr txBox="1"/>
          <p:nvPr/>
        </p:nvSpPr>
        <p:spPr>
          <a:xfrm>
            <a:off x="9054378" y="341271"/>
            <a:ext cx="303700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[[[[6.73630125e-01 2.22044605e-16]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 [3.05311332e-16 6.62687200e-01]]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[[2.28983499e-16 1.81541086e-01]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 [1.81541086e-01 1.38777878e-16]]]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[[[1.73472348e-16 1.81541086e-01]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 [1.81541086e-01 5.55111512e-17]]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[[6.62687200e-01 1.11022302e-16]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 [1.11022302e-16 6.96566757e-01]]]]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06E0E-A175-5545-9DDD-D646A49FB9AD}"/>
              </a:ext>
            </a:extLst>
          </p:cNvPr>
          <p:cNvSpPr txBox="1"/>
          <p:nvPr/>
        </p:nvSpPr>
        <p:spPr>
          <a:xfrm>
            <a:off x="9259753" y="58379"/>
            <a:ext cx="262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Two-body integrals in MO basis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C3CB925-0098-3C46-A1C7-2BFD1C96A921}"/>
              </a:ext>
            </a:extLst>
          </p:cNvPr>
          <p:cNvCxnSpPr>
            <a:cxnSpLocks/>
            <a:stCxn id="75" idx="3"/>
            <a:endCxn id="65" idx="0"/>
          </p:cNvCxnSpPr>
          <p:nvPr/>
        </p:nvCxnSpPr>
        <p:spPr>
          <a:xfrm>
            <a:off x="6957614" y="941435"/>
            <a:ext cx="147188" cy="657895"/>
          </a:xfrm>
          <a:prstGeom prst="bentConnector2">
            <a:avLst/>
          </a:prstGeom>
          <a:ln w="88900">
            <a:tailEnd type="triangle"/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2DA6FD-7550-6142-A9DA-62CDEF484EC1}"/>
              </a:ext>
            </a:extLst>
          </p:cNvPr>
          <p:cNvSpPr txBox="1"/>
          <p:nvPr/>
        </p:nvSpPr>
        <p:spPr>
          <a:xfrm>
            <a:off x="2925754" y="1934881"/>
            <a:ext cx="2218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FFFF00"/>
                </a:solidFill>
                <a:latin typeface="IBM Plex Sans"/>
              </a:rPr>
              <a:t>Driver-independent input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5AED0AD-0474-0B45-A28E-756D2158F8D5}"/>
              </a:ext>
            </a:extLst>
          </p:cNvPr>
          <p:cNvSpPr txBox="1"/>
          <p:nvPr/>
        </p:nvSpPr>
        <p:spPr>
          <a:xfrm>
            <a:off x="2851615" y="2933356"/>
            <a:ext cx="2358338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FFFF00"/>
                </a:solidFill>
                <a:latin typeface="IBM Plex Sans"/>
              </a:rPr>
              <a:t>Domain-independent 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0EDAF2-B092-FE46-8C29-655FE5A39D16}"/>
              </a:ext>
            </a:extLst>
          </p:cNvPr>
          <p:cNvSpPr txBox="1"/>
          <p:nvPr/>
        </p:nvSpPr>
        <p:spPr>
          <a:xfrm>
            <a:off x="7068988" y="346516"/>
            <a:ext cx="1410617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FFFF00"/>
                </a:solidFill>
                <a:latin typeface="IBM Plex Sans"/>
              </a:rPr>
              <a:t>Driver execution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91B2BAB-87C6-0443-8122-0954ED419AD8}"/>
              </a:ext>
            </a:extLst>
          </p:cNvPr>
          <p:cNvSpPr txBox="1"/>
          <p:nvPr/>
        </p:nvSpPr>
        <p:spPr>
          <a:xfrm>
            <a:off x="8183472" y="3547733"/>
            <a:ext cx="1635384" cy="577466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none" rtlCol="0">
            <a:spAutoFit/>
          </a:bodyPr>
          <a:lstStyle/>
          <a:p>
            <a:pPr algn="ctr" defTabSz="914377"/>
            <a:r>
              <a:rPr lang="en-US" sz="1051" dirty="0">
                <a:solidFill>
                  <a:srgbClr val="FFFF00"/>
                </a:solidFill>
                <a:latin typeface="IBM Plex Sans"/>
              </a:rPr>
              <a:t>Consecutive identical</a:t>
            </a:r>
            <a:br>
              <a:rPr lang="en-US" sz="1051" dirty="0">
                <a:solidFill>
                  <a:srgbClr val="FFFF00"/>
                </a:solidFill>
                <a:latin typeface="IBM Plex Sans"/>
              </a:rPr>
            </a:br>
            <a:r>
              <a:rPr lang="en-US" sz="1051" dirty="0">
                <a:solidFill>
                  <a:srgbClr val="FFFF00"/>
                </a:solidFill>
                <a:latin typeface="IBM Plex Sans"/>
              </a:rPr>
              <a:t>CZ gates optimized out</a:t>
            </a:r>
            <a:br>
              <a:rPr lang="en-US" sz="1051" dirty="0">
                <a:solidFill>
                  <a:srgbClr val="FFFF00"/>
                </a:solidFill>
                <a:latin typeface="IBM Plex Sans"/>
              </a:rPr>
            </a:br>
            <a:r>
              <a:rPr lang="en-US" sz="1051" dirty="0">
                <a:solidFill>
                  <a:srgbClr val="FFFF00"/>
                </a:solidFill>
                <a:latin typeface="IBM Plex Sans"/>
              </a:rPr>
              <a:t>by the Qiskit </a:t>
            </a:r>
            <a:r>
              <a:rPr lang="en-US" sz="1051" dirty="0" err="1">
                <a:solidFill>
                  <a:srgbClr val="FFFF00"/>
                </a:solidFill>
                <a:latin typeface="IBM Plex Sans"/>
              </a:rPr>
              <a:t>Transpiler</a:t>
            </a:r>
            <a:endParaRPr lang="en-US" sz="1051" dirty="0">
              <a:solidFill>
                <a:srgbClr val="FFFF00"/>
              </a:solidFill>
              <a:latin typeface="IBM Plex Sans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65AFDA2-7327-934C-B733-DE0544BD0B5E}"/>
              </a:ext>
            </a:extLst>
          </p:cNvPr>
          <p:cNvSpPr/>
          <p:nvPr/>
        </p:nvSpPr>
        <p:spPr>
          <a:xfrm>
            <a:off x="2083127" y="2454957"/>
            <a:ext cx="427512" cy="236964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667" b="1">
                <a:solidFill>
                  <a:srgbClr val="FFFFFF"/>
                </a:solidFill>
                <a:latin typeface="IBM Plex Sans"/>
              </a:rPr>
              <a:t>API</a:t>
            </a:r>
          </a:p>
        </p:txBody>
      </p:sp>
      <p:pic>
        <p:nvPicPr>
          <p:cNvPr id="1030" name="Picture 6" descr="HDF logo.svg">
            <a:extLst>
              <a:ext uri="{FF2B5EF4-FFF2-40B4-BE49-F238E27FC236}">
                <a16:creationId xmlns:a16="http://schemas.microsoft.com/office/drawing/2014/main" id="{C02B8B69-7A4A-404E-A05A-294ED96A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85" y="1459881"/>
            <a:ext cx="690625" cy="386751"/>
          </a:xfrm>
          <a:prstGeom prst="rect">
            <a:avLst/>
          </a:prstGeom>
          <a:noFill/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3BAF4DD0-A9DF-0949-ABC2-53CB20FF4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786" y="2590860"/>
            <a:ext cx="942636" cy="260321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D082094-181C-E040-AFED-486A7E18E4E0}"/>
              </a:ext>
            </a:extLst>
          </p:cNvPr>
          <p:cNvSpPr txBox="1"/>
          <p:nvPr/>
        </p:nvSpPr>
        <p:spPr>
          <a:xfrm>
            <a:off x="864925" y="2442806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600" b="1" dirty="0">
                <a:solidFill>
                  <a:srgbClr val="000E5E"/>
                </a:solidFill>
                <a:latin typeface="IBM Plex Sans"/>
              </a:rPr>
              <a:t>Translator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15AB76E-4FCC-4043-8E61-228F555DB216}"/>
              </a:ext>
            </a:extLst>
          </p:cNvPr>
          <p:cNvSpPr txBox="1"/>
          <p:nvPr/>
        </p:nvSpPr>
        <p:spPr>
          <a:xfrm>
            <a:off x="554090" y="1333563"/>
            <a:ext cx="1843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1600" b="1" dirty="0">
                <a:solidFill>
                  <a:srgbClr val="000E5E"/>
                </a:solidFill>
                <a:latin typeface="IBM Plex Sans"/>
              </a:rPr>
              <a:t>Input Generation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A92DA3-EB2E-8541-B4F4-9663CA4C696F}"/>
              </a:ext>
            </a:extLst>
          </p:cNvPr>
          <p:cNvGrpSpPr/>
          <p:nvPr/>
        </p:nvGrpSpPr>
        <p:grpSpPr>
          <a:xfrm>
            <a:off x="5452580" y="2554388"/>
            <a:ext cx="4041423" cy="638745"/>
            <a:chOff x="5527228" y="1946871"/>
            <a:chExt cx="3799523" cy="638745"/>
          </a:xfrm>
          <a:effectLst>
            <a:outerShdw blurRad="254000" dist="38100" dir="2700000" sx="101000" sy="101000" algn="tl" rotWithShape="0">
              <a:schemeClr val="bg2"/>
            </a:outerShdw>
          </a:effectLst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2AE2E8-E922-834D-9AB9-66A5AE4EDB81}"/>
                </a:ext>
              </a:extLst>
            </p:cNvPr>
            <p:cNvSpPr txBox="1"/>
            <p:nvPr/>
          </p:nvSpPr>
          <p:spPr>
            <a:xfrm>
              <a:off x="5527228" y="1946871"/>
              <a:ext cx="3799523" cy="630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IIII -0.810547986276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ZIII  0.172183942731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ZZII -0.225753502515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IZZI  0.172183942731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IIZZ -0.225753502515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93020D-FA21-6545-BC15-3C9C531FAF04}"/>
                </a:ext>
              </a:extLst>
            </p:cNvPr>
            <p:cNvSpPr txBox="1"/>
            <p:nvPr/>
          </p:nvSpPr>
          <p:spPr>
            <a:xfrm>
              <a:off x="8055720" y="1946871"/>
              <a:ext cx="1198410" cy="6309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XZXZ -0.045232799795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ZIZZ  0.166145433380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ZIZI  0.166145433380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ZZZZ  0.174643431424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IZIZ  0.120912633586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3CCFA1D-847C-8547-B685-52A0369F693B}"/>
                </a:ext>
              </a:extLst>
            </p:cNvPr>
            <p:cNvSpPr txBox="1"/>
            <p:nvPr/>
          </p:nvSpPr>
          <p:spPr>
            <a:xfrm>
              <a:off x="6798509" y="1954674"/>
              <a:ext cx="1198410" cy="6309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IZII  0.120912633586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ZZZI  0.168927540489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XZXI -0.045232799795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XIXZ  0.045232799795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XIXI  0.045232799795</a:t>
              </a:r>
            </a:p>
          </p:txBody>
        </p:sp>
      </p:grpSp>
      <p:sp>
        <p:nvSpPr>
          <p:cNvPr id="104" name="Left Arrow Callout 103">
            <a:extLst>
              <a:ext uri="{FF2B5EF4-FFF2-40B4-BE49-F238E27FC236}">
                <a16:creationId xmlns:a16="http://schemas.microsoft.com/office/drawing/2014/main" id="{7C30A689-54DD-0C48-B48E-A668588E6ECE}"/>
              </a:ext>
            </a:extLst>
          </p:cNvPr>
          <p:cNvSpPr/>
          <p:nvPr/>
        </p:nvSpPr>
        <p:spPr>
          <a:xfrm>
            <a:off x="1436669" y="2745517"/>
            <a:ext cx="1139864" cy="442721"/>
          </a:xfrm>
          <a:prstGeom prst="leftArrowCallout">
            <a:avLst>
              <a:gd name="adj1" fmla="val 37390"/>
              <a:gd name="adj2" fmla="val 30561"/>
              <a:gd name="adj3" fmla="val 39865"/>
              <a:gd name="adj4" fmla="val 72667"/>
            </a:avLst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377"/>
            <a:r>
              <a:rPr lang="en-US" sz="1051" dirty="0">
                <a:solidFill>
                  <a:srgbClr val="FFFFFF"/>
                </a:solidFill>
                <a:latin typeface="IBM Plex Sans"/>
              </a:rPr>
              <a:t>Operator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3013CEE-B61A-9F4A-A449-0FA7179C8C50}"/>
              </a:ext>
            </a:extLst>
          </p:cNvPr>
          <p:cNvGrpSpPr/>
          <p:nvPr/>
        </p:nvGrpSpPr>
        <p:grpSpPr>
          <a:xfrm>
            <a:off x="2079449" y="3473343"/>
            <a:ext cx="427512" cy="236964"/>
            <a:chOff x="6731164" y="2977430"/>
            <a:chExt cx="427512" cy="236964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79104D4-FD47-3943-B50E-F4AA4AF671EF}"/>
                </a:ext>
              </a:extLst>
            </p:cNvPr>
            <p:cNvSpPr/>
            <p:nvPr/>
          </p:nvSpPr>
          <p:spPr>
            <a:xfrm>
              <a:off x="6870920" y="2998831"/>
              <a:ext cx="163335" cy="163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667" b="1">
                <a:solidFill>
                  <a:srgbClr val="FFFFFF"/>
                </a:solidFill>
                <a:latin typeface="IBM Plex Sans"/>
              </a:endParaRPr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1B3F198F-89C6-7C40-9AA1-B4C1683C6843}"/>
                </a:ext>
              </a:extLst>
            </p:cNvPr>
            <p:cNvSpPr/>
            <p:nvPr/>
          </p:nvSpPr>
          <p:spPr>
            <a:xfrm>
              <a:off x="6731164" y="2977430"/>
              <a:ext cx="427512" cy="236964"/>
            </a:xfrm>
            <a:prstGeom prst="roundRect">
              <a:avLst/>
            </a:prstGeom>
            <a:solidFill>
              <a:srgbClr val="FF0000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b="1" dirty="0">
                  <a:solidFill>
                    <a:srgbClr val="FFFFFF"/>
                  </a:solidFill>
                  <a:latin typeface="IBM Plex Sans"/>
                </a:rPr>
                <a:t>API</a:t>
              </a:r>
            </a:p>
          </p:txBody>
        </p:sp>
      </p:grpSp>
      <p:sp>
        <p:nvSpPr>
          <p:cNvPr id="102" name="Title 38">
            <a:extLst>
              <a:ext uri="{FF2B5EF4-FFF2-40B4-BE49-F238E27FC236}">
                <a16:creationId xmlns:a16="http://schemas.microsoft.com/office/drawing/2014/main" id="{021B4C02-F155-FB42-AAF7-3F77D236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7"/>
            <a:ext cx="10515600" cy="586661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Qiskit</a:t>
            </a:r>
            <a:r>
              <a:rPr lang="en-US" b="1" dirty="0">
                <a:solidFill>
                  <a:schemeClr val="accent1"/>
                </a:solidFill>
              </a:rPr>
              <a:t> Chemistry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F7B077-0474-684A-83D3-04B634119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381" y="4698685"/>
            <a:ext cx="2997054" cy="2062330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DF5319-9A0D-0E46-85DB-0BB4FA026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968" y="4668812"/>
            <a:ext cx="3040466" cy="2092202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01870B-E138-C042-9462-4CD9F022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6836" y="4698685"/>
            <a:ext cx="3043598" cy="2062329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E9D0621-2E0B-7641-BBD2-6A55BAA9F47B}"/>
              </a:ext>
            </a:extLst>
          </p:cNvPr>
          <p:cNvSpPr txBox="1"/>
          <p:nvPr/>
        </p:nvSpPr>
        <p:spPr>
          <a:xfrm>
            <a:off x="9066914" y="4332347"/>
            <a:ext cx="3066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Ground-state Molecular Energy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D7A33CD-C972-394B-BFC3-97FC5C3C8E2A}"/>
              </a:ext>
            </a:extLst>
          </p:cNvPr>
          <p:cNvSpPr txBox="1"/>
          <p:nvPr/>
        </p:nvSpPr>
        <p:spPr>
          <a:xfrm>
            <a:off x="9066914" y="4332347"/>
            <a:ext cx="3066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Dipole Moment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0CF746B-005F-6349-B66B-4401C349058C}"/>
              </a:ext>
            </a:extLst>
          </p:cNvPr>
          <p:cNvSpPr txBox="1"/>
          <p:nvPr/>
        </p:nvSpPr>
        <p:spPr>
          <a:xfrm>
            <a:off x="9066914" y="4332347"/>
            <a:ext cx="3066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Excited States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D2AC49-D492-C840-B1D8-997DB330ACD3}"/>
              </a:ext>
            </a:extLst>
          </p:cNvPr>
          <p:cNvSpPr txBox="1"/>
          <p:nvPr/>
        </p:nvSpPr>
        <p:spPr>
          <a:xfrm>
            <a:off x="9559629" y="1615046"/>
            <a:ext cx="2149433" cy="70788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2">
                    <a:lumMod val="95000"/>
                  </a:schemeClr>
                </a:solidFill>
              </a:rPr>
              <a:t>Dipole integrals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2">
                    <a:lumMod val="95000"/>
                  </a:schemeClr>
                </a:solidFill>
              </a:rPr>
              <a:t>Molecular orbital coefficients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bg2">
                    <a:lumMod val="95000"/>
                  </a:schemeClr>
                </a:solidFill>
              </a:rPr>
              <a:t>Hartree-Fock</a:t>
            </a:r>
            <a:r>
              <a:rPr lang="en-US" sz="1000" b="1" dirty="0">
                <a:solidFill>
                  <a:schemeClr val="bg2">
                    <a:lumMod val="95000"/>
                  </a:schemeClr>
                </a:solidFill>
              </a:rPr>
              <a:t> energy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2">
                    <a:lumMod val="95000"/>
                  </a:schemeClr>
                </a:solidFill>
              </a:rPr>
              <a:t>Nuclear repulsion energy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7CF6D5-7604-5545-B276-BB433A38BA83}"/>
              </a:ext>
            </a:extLst>
          </p:cNvPr>
          <p:cNvCxnSpPr>
            <a:cxnSpLocks/>
            <a:stCxn id="75" idx="3"/>
            <a:endCxn id="87" idx="1"/>
          </p:cNvCxnSpPr>
          <p:nvPr/>
        </p:nvCxnSpPr>
        <p:spPr>
          <a:xfrm>
            <a:off x="6957614" y="941435"/>
            <a:ext cx="2096764" cy="1"/>
          </a:xfrm>
          <a:prstGeom prst="straightConnector1">
            <a:avLst/>
          </a:prstGeom>
          <a:ln w="88900">
            <a:tailEnd type="triangle"/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12F9CECE-FA66-3C48-8972-971E6B792689}"/>
              </a:ext>
            </a:extLst>
          </p:cNvPr>
          <p:cNvSpPr/>
          <p:nvPr/>
        </p:nvSpPr>
        <p:spPr>
          <a:xfrm>
            <a:off x="326965" y="5913120"/>
            <a:ext cx="2324552" cy="41926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IBM Plex Sans"/>
              </a:rPr>
              <a:t>Terra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F7C3B29-38C9-F549-B5A4-47490C2F491E}"/>
              </a:ext>
            </a:extLst>
          </p:cNvPr>
          <p:cNvGrpSpPr/>
          <p:nvPr/>
        </p:nvGrpSpPr>
        <p:grpSpPr>
          <a:xfrm>
            <a:off x="2083127" y="6012009"/>
            <a:ext cx="427512" cy="236964"/>
            <a:chOff x="6731164" y="5205697"/>
            <a:chExt cx="427512" cy="236964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7A89D21-7685-464A-A7A9-25F5901A2210}"/>
                </a:ext>
              </a:extLst>
            </p:cNvPr>
            <p:cNvSpPr/>
            <p:nvPr/>
          </p:nvSpPr>
          <p:spPr>
            <a:xfrm>
              <a:off x="6896878" y="5276379"/>
              <a:ext cx="137377" cy="13737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667" b="1">
                <a:solidFill>
                  <a:srgbClr val="FFFFFF"/>
                </a:solidFill>
                <a:latin typeface="IBM Plex Sans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DD04D61B-DAA1-4A48-9D40-125CBCFA91F0}"/>
                </a:ext>
              </a:extLst>
            </p:cNvPr>
            <p:cNvSpPr/>
            <p:nvPr/>
          </p:nvSpPr>
          <p:spPr>
            <a:xfrm>
              <a:off x="6731164" y="5205697"/>
              <a:ext cx="427512" cy="236964"/>
            </a:xfrm>
            <a:prstGeom prst="roundRect">
              <a:avLst/>
            </a:prstGeom>
            <a:solidFill>
              <a:srgbClr val="FF0000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b="1">
                  <a:solidFill>
                    <a:srgbClr val="FFFFFF"/>
                  </a:solidFill>
                  <a:latin typeface="IBM Plex Sans"/>
                </a:rPr>
                <a:t>API</a:t>
              </a:r>
            </a:p>
          </p:txBody>
        </p:sp>
      </p:grpSp>
      <p:sp>
        <p:nvSpPr>
          <p:cNvPr id="108" name="Left Arrow Callout 107">
            <a:extLst>
              <a:ext uri="{FF2B5EF4-FFF2-40B4-BE49-F238E27FC236}">
                <a16:creationId xmlns:a16="http://schemas.microsoft.com/office/drawing/2014/main" id="{D994C6E0-3096-D648-B639-4862D40E55E2}"/>
              </a:ext>
            </a:extLst>
          </p:cNvPr>
          <p:cNvSpPr/>
          <p:nvPr/>
        </p:nvSpPr>
        <p:spPr>
          <a:xfrm>
            <a:off x="914053" y="3778385"/>
            <a:ext cx="1675208" cy="2022144"/>
          </a:xfrm>
          <a:prstGeom prst="leftArrowCallout">
            <a:avLst>
              <a:gd name="adj1" fmla="val 28141"/>
              <a:gd name="adj2" fmla="val 25000"/>
              <a:gd name="adj3" fmla="val 29713"/>
              <a:gd name="adj4" fmla="val 74865"/>
            </a:avLst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51" dirty="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09" name="Left Arrow Callout 108">
            <a:extLst>
              <a:ext uri="{FF2B5EF4-FFF2-40B4-BE49-F238E27FC236}">
                <a16:creationId xmlns:a16="http://schemas.microsoft.com/office/drawing/2014/main" id="{D9E7DEB1-8929-4146-A07F-9AF90EBA07B3}"/>
              </a:ext>
            </a:extLst>
          </p:cNvPr>
          <p:cNvSpPr/>
          <p:nvPr/>
        </p:nvSpPr>
        <p:spPr>
          <a:xfrm>
            <a:off x="977553" y="3778385"/>
            <a:ext cx="1560459" cy="2022144"/>
          </a:xfrm>
          <a:prstGeom prst="leftArrowCallout">
            <a:avLst>
              <a:gd name="adj1" fmla="val 28141"/>
              <a:gd name="adj2" fmla="val 25000"/>
              <a:gd name="adj3" fmla="val 29713"/>
              <a:gd name="adj4" fmla="val 74865"/>
            </a:avLst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51" dirty="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23" name="Left Arrow Callout 122">
            <a:extLst>
              <a:ext uri="{FF2B5EF4-FFF2-40B4-BE49-F238E27FC236}">
                <a16:creationId xmlns:a16="http://schemas.microsoft.com/office/drawing/2014/main" id="{BBAA7058-41C6-1144-B263-95343BBB7617}"/>
              </a:ext>
            </a:extLst>
          </p:cNvPr>
          <p:cNvSpPr/>
          <p:nvPr/>
        </p:nvSpPr>
        <p:spPr>
          <a:xfrm>
            <a:off x="1041053" y="3778385"/>
            <a:ext cx="1541106" cy="2022144"/>
          </a:xfrm>
          <a:prstGeom prst="leftArrowCallout">
            <a:avLst>
              <a:gd name="adj1" fmla="val 28141"/>
              <a:gd name="adj2" fmla="val 25000"/>
              <a:gd name="adj3" fmla="val 29713"/>
              <a:gd name="adj4" fmla="val 74865"/>
            </a:avLst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51" dirty="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24" name="Left Arrow Callout 123">
            <a:extLst>
              <a:ext uri="{FF2B5EF4-FFF2-40B4-BE49-F238E27FC236}">
                <a16:creationId xmlns:a16="http://schemas.microsoft.com/office/drawing/2014/main" id="{48CC1B95-5EA0-6243-ADC5-AA34B467A61C}"/>
              </a:ext>
            </a:extLst>
          </p:cNvPr>
          <p:cNvSpPr/>
          <p:nvPr/>
        </p:nvSpPr>
        <p:spPr>
          <a:xfrm>
            <a:off x="1107416" y="3778385"/>
            <a:ext cx="1546573" cy="2022144"/>
          </a:xfrm>
          <a:prstGeom prst="leftArrowCallout">
            <a:avLst>
              <a:gd name="adj1" fmla="val 28141"/>
              <a:gd name="adj2" fmla="val 25000"/>
              <a:gd name="adj3" fmla="val 29713"/>
              <a:gd name="adj4" fmla="val 79046"/>
            </a:avLst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Algorithms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Optimizers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Var Forms</a:t>
            </a:r>
            <a:br>
              <a:rPr lang="en-US" sz="1051" b="1" dirty="0">
                <a:solidFill>
                  <a:schemeClr val="tx1"/>
                </a:solidFill>
                <a:latin typeface="IBM Plex Sans"/>
              </a:rPr>
            </a:br>
            <a:r>
              <a:rPr lang="en-US" sz="1051" b="1" dirty="0">
                <a:solidFill>
                  <a:schemeClr val="tx1"/>
                </a:solidFill>
                <a:latin typeface="IBM Plex Sans"/>
              </a:rPr>
              <a:t>Initial States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Oracles</a:t>
            </a:r>
            <a:br>
              <a:rPr lang="en-US" sz="1051" b="1" dirty="0">
                <a:solidFill>
                  <a:schemeClr val="tx1"/>
                </a:solidFill>
                <a:latin typeface="IBM Plex Sans"/>
              </a:rPr>
            </a:br>
            <a:r>
              <a:rPr lang="en-US" sz="1051" b="1" dirty="0">
                <a:solidFill>
                  <a:schemeClr val="tx1"/>
                </a:solidFill>
                <a:latin typeface="IBM Plex Sans"/>
              </a:rPr>
              <a:t>QFTs/IQFTs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Multiclass Ext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Feature </a:t>
            </a:r>
            <a:r>
              <a:rPr lang="en-US" sz="1051" b="1" dirty="0">
                <a:solidFill>
                  <a:schemeClr val="tx1"/>
                </a:solidFill>
              </a:rPr>
              <a:t>Maps</a:t>
            </a:r>
            <a:br>
              <a:rPr lang="en-US" sz="1051" b="1" dirty="0">
                <a:solidFill>
                  <a:schemeClr val="tx1"/>
                </a:solidFill>
              </a:rPr>
            </a:br>
            <a:r>
              <a:rPr lang="en-US" sz="1051" b="1" dirty="0">
                <a:solidFill>
                  <a:schemeClr val="tx1"/>
                </a:solidFill>
              </a:rPr>
              <a:t>Random Dist.</a:t>
            </a:r>
          </a:p>
          <a:p>
            <a:pPr defTabSz="914377"/>
            <a:r>
              <a:rPr lang="en-US" sz="1051" b="1" dirty="0" err="1">
                <a:solidFill>
                  <a:schemeClr val="tx1"/>
                </a:solidFill>
              </a:rPr>
              <a:t>Uncert</a:t>
            </a:r>
            <a:r>
              <a:rPr lang="en-US" sz="1051" b="1" dirty="0">
                <a:solidFill>
                  <a:schemeClr val="tx1"/>
                </a:solidFill>
              </a:rPr>
              <a:t>. </a:t>
            </a:r>
            <a:r>
              <a:rPr lang="en-US" sz="1051" b="1" dirty="0" err="1">
                <a:solidFill>
                  <a:schemeClr val="tx1"/>
                </a:solidFill>
              </a:rPr>
              <a:t>Probl</a:t>
            </a:r>
            <a:r>
              <a:rPr lang="en-US" sz="1051" b="1" dirty="0">
                <a:solidFill>
                  <a:schemeClr val="tx1"/>
                </a:solidFill>
              </a:rPr>
              <a:t>.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</a:rPr>
              <a:t>Reciprocals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</a:rPr>
              <a:t>Eigenvalues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7DDD2B12-6A5C-F340-A09B-111FB594F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595" y="654434"/>
            <a:ext cx="755715" cy="78548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483E4A0D-3C22-074C-8CF9-EE37E7465F22}"/>
              </a:ext>
            </a:extLst>
          </p:cNvPr>
          <p:cNvSpPr txBox="1"/>
          <p:nvPr/>
        </p:nvSpPr>
        <p:spPr>
          <a:xfrm>
            <a:off x="3861578" y="770175"/>
            <a:ext cx="126901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/>
            <a:r>
              <a:rPr lang="en-US" sz="1000" b="1" dirty="0">
                <a:solidFill>
                  <a:schemeClr val="bg2"/>
                </a:solidFill>
                <a:latin typeface="IBM Plex Sans"/>
              </a:rPr>
              <a:t>End Users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and Domain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Experts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003BFF5-983C-FC4E-8921-EB042CD4C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9379" y="3418294"/>
            <a:ext cx="1204965" cy="1065351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6B9C77E7-3AAD-2649-BFFC-A5A2A3E15013}"/>
              </a:ext>
            </a:extLst>
          </p:cNvPr>
          <p:cNvSpPr txBox="1"/>
          <p:nvPr/>
        </p:nvSpPr>
        <p:spPr>
          <a:xfrm>
            <a:off x="3861577" y="3673969"/>
            <a:ext cx="126901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/>
            <a:r>
              <a:rPr lang="en-US" sz="1000" b="1" dirty="0">
                <a:solidFill>
                  <a:schemeClr val="bg2"/>
                </a:solidFill>
                <a:latin typeface="IBM Plex Sans"/>
              </a:rPr>
              <a:t>Algorithm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Researchers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and Developers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2716694E-1D0C-3146-AE39-7897D6AE6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885" y="4453250"/>
            <a:ext cx="1088155" cy="1013729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A22996D3-EFBC-9C48-A7E0-FD7AC0C33B3C}"/>
              </a:ext>
            </a:extLst>
          </p:cNvPr>
          <p:cNvSpPr txBox="1"/>
          <p:nvPr/>
        </p:nvSpPr>
        <p:spPr>
          <a:xfrm>
            <a:off x="3861577" y="4683113"/>
            <a:ext cx="126901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/>
            <a:r>
              <a:rPr lang="en-US" sz="1000" b="1" dirty="0">
                <a:solidFill>
                  <a:schemeClr val="bg2"/>
                </a:solidFill>
                <a:latin typeface="IBM Plex Sans"/>
              </a:rPr>
              <a:t>Quantum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Researchers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and Developers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934C56B-48FF-4847-8FC4-ECBF5587EF5C}"/>
              </a:ext>
            </a:extLst>
          </p:cNvPr>
          <p:cNvSpPr txBox="1"/>
          <p:nvPr/>
        </p:nvSpPr>
        <p:spPr>
          <a:xfrm>
            <a:off x="3861577" y="6113796"/>
            <a:ext cx="126901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/>
            <a:r>
              <a:rPr lang="en-US" sz="1000" b="1" dirty="0">
                <a:solidFill>
                  <a:schemeClr val="bg2"/>
                </a:solidFill>
                <a:latin typeface="IBM Plex Sans"/>
              </a:rPr>
              <a:t>Quantum Experimentalists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1EE5B6D9-E80B-3444-8D59-5499C5F83A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1926" y="5470771"/>
            <a:ext cx="1422400" cy="1422400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3CAE8E0-9FD0-1146-B89A-75C402E98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9324" y="6282980"/>
            <a:ext cx="539851" cy="539851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07061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5" grpId="0" animBg="1"/>
      <p:bldP spid="79" grpId="0" animBg="1"/>
      <p:bldP spid="80" grpId="0"/>
      <p:bldP spid="82" grpId="0"/>
      <p:bldP spid="85" grpId="0"/>
      <p:bldP spid="105" grpId="0" animBg="1"/>
      <p:bldP spid="106" grpId="0"/>
      <p:bldP spid="64" grpId="0" animBg="1"/>
      <p:bldP spid="65" grpId="0"/>
      <p:bldP spid="40" grpId="0" animBg="1"/>
      <p:bldP spid="87" grpId="0" animBg="1"/>
      <p:bldP spid="88" grpId="0"/>
      <p:bldP spid="47" grpId="0"/>
      <p:bldP spid="90" grpId="0"/>
      <p:bldP spid="50" grpId="0"/>
      <p:bldP spid="93" grpId="0" animBg="1"/>
      <p:bldP spid="104" grpId="0" animBg="1"/>
      <p:bldP spid="120" grpId="0"/>
      <p:bldP spid="120" grpId="1"/>
      <p:bldP spid="121" grpId="0"/>
      <p:bldP spid="121" grpId="1"/>
      <p:bldP spid="122" grpId="0"/>
      <p:bldP spid="26" grpId="0" animBg="1"/>
      <p:bldP spid="108" grpId="0" animBg="1"/>
      <p:bldP spid="109" grpId="0" animBg="1"/>
      <p:bldP spid="123" grpId="0" animBg="1"/>
      <p:bldP spid="1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IBM Plex Sans" charset="0"/>
                <a:ea typeface="IBM Plex Sans" charset="0"/>
                <a:cs typeface="IBM Plex Sans" charset="0"/>
              </a:rPr>
              <a:t>QISKIT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33034" y="2169748"/>
            <a:ext cx="8191500" cy="4779433"/>
          </a:xfrm>
          <a:custGeom>
            <a:avLst/>
            <a:gdLst>
              <a:gd name="G0" fmla="*/ 17066 1 2"/>
              <a:gd name="G1" fmla="*/ 1 35987 55552"/>
              <a:gd name="G2" fmla="*/ G1 13024 1"/>
              <a:gd name="G3" fmla="*/ G2 1 52096"/>
              <a:gd name="G4" fmla="cos G0 G3"/>
              <a:gd name="G5" fmla="*/ 9956 1 2"/>
              <a:gd name="G6" fmla="*/ 1 35987 55552"/>
              <a:gd name="G7" fmla="*/ G6 13024 1"/>
              <a:gd name="G8" fmla="*/ G7 1 52096"/>
              <a:gd name="G9" fmla="sin G5 G8"/>
              <a:gd name="G10" fmla="*/ 17066 1 2"/>
              <a:gd name="G11" fmla="+- G10 0 G4"/>
              <a:gd name="G12" fmla="+- G10 G4 0"/>
              <a:gd name="G13" fmla="+- G12 0 0"/>
              <a:gd name="G14" fmla="*/ 9956 1 2"/>
              <a:gd name="G15" fmla="+- G14 0 G9"/>
              <a:gd name="G16" fmla="+- G14 G9 0"/>
              <a:gd name="G17" fmla="+- G16 0 0"/>
              <a:gd name="G18" fmla="+- 9956 0 0"/>
              <a:gd name="G19" fmla="+- 17066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978"/>
                </a:moveTo>
                <a:lnTo>
                  <a:pt x="8533" y="4978"/>
                </a:lnTo>
                <a:lnTo>
                  <a:pt x="180" y="90"/>
                </a:lnTo>
                <a:lnTo>
                  <a:pt x="8533" y="4978"/>
                </a:lnTo>
                <a:lnTo>
                  <a:pt x="270" y="90"/>
                </a:lnTo>
                <a:close/>
              </a:path>
            </a:pathLst>
          </a:custGeom>
          <a:solidFill>
            <a:srgbClr val="4665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72734" y="2279815"/>
            <a:ext cx="7901517" cy="4576233"/>
          </a:xfrm>
          <a:custGeom>
            <a:avLst/>
            <a:gdLst>
              <a:gd name="G0" fmla="*/ 16464 1 2"/>
              <a:gd name="G1" fmla="*/ 1 35987 55552"/>
              <a:gd name="G2" fmla="*/ G1 13024 1"/>
              <a:gd name="G3" fmla="*/ G2 1 52096"/>
              <a:gd name="G4" fmla="cos G0 G3"/>
              <a:gd name="G5" fmla="*/ 9533 1 2"/>
              <a:gd name="G6" fmla="*/ 1 35987 55552"/>
              <a:gd name="G7" fmla="*/ G6 13024 1"/>
              <a:gd name="G8" fmla="*/ G7 1 52096"/>
              <a:gd name="G9" fmla="sin G5 G8"/>
              <a:gd name="G10" fmla="*/ 16464 1 2"/>
              <a:gd name="G11" fmla="+- G10 0 G4"/>
              <a:gd name="G12" fmla="+- G10 G4 0"/>
              <a:gd name="G13" fmla="+- G12 0 0"/>
              <a:gd name="G14" fmla="*/ 9533 1 2"/>
              <a:gd name="G15" fmla="+- G14 0 G9"/>
              <a:gd name="G16" fmla="+- G14 G9 0"/>
              <a:gd name="G17" fmla="+- G16 0 0"/>
              <a:gd name="G18" fmla="+- 9533 0 0"/>
              <a:gd name="G19" fmla="+- 16464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767"/>
                </a:moveTo>
                <a:lnTo>
                  <a:pt x="8232" y="4767"/>
                </a:lnTo>
                <a:lnTo>
                  <a:pt x="180" y="90"/>
                </a:lnTo>
                <a:lnTo>
                  <a:pt x="8232" y="4767"/>
                </a:lnTo>
                <a:lnTo>
                  <a:pt x="270" y="90"/>
                </a:lnTo>
                <a:close/>
              </a:path>
            </a:pathLst>
          </a:custGeom>
          <a:solidFill>
            <a:srgbClr val="6997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Date Placeholder 4"/>
          <p:cNvSpPr txBox="1">
            <a:spLocks/>
          </p:cNvSpPr>
          <p:nvPr/>
        </p:nvSpPr>
        <p:spPr bwMode="auto">
          <a:xfrm>
            <a:off x="9565504" y="7196253"/>
            <a:ext cx="1641491" cy="2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2767" tIns="61384" rIns="122767" bIns="6138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February 2017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5508" y="618978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6" name="Picture 5" descr="A picture containing electronics, compact disk&#10;&#10;Description generated with very high confidence">
            <a:extLst>
              <a:ext uri="{FF2B5EF4-FFF2-40B4-BE49-F238E27FC236}">
                <a16:creationId xmlns:a16="http://schemas.microsoft.com/office/drawing/2014/main" id="{8D18F50D-D8E6-4DD7-A7D4-E1C3460A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142" y="1328344"/>
            <a:ext cx="7634660" cy="52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092146-BA23-CE4D-AAB6-764A5963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Qiskit</a:t>
            </a:r>
            <a:r>
              <a:rPr lang="en-US" b="1" dirty="0">
                <a:solidFill>
                  <a:schemeClr val="accent1"/>
                </a:solidFill>
              </a:rPr>
              <a:t> Artificial Intelligence</a:t>
            </a:r>
            <a:br>
              <a:rPr lang="en-US" b="1" dirty="0">
                <a:solidFill>
                  <a:schemeClr val="accent1"/>
                </a:solidFill>
              </a:rPr>
            </a:b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410B32-339D-5B49-88B5-B5D9FD2F86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841774"/>
            <a:ext cx="5486400" cy="5149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Algorithms: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Grover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VQE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QAOA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Problems being solved: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3SAT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MaxCut</a:t>
            </a:r>
            <a:endParaRPr lang="en-US" sz="2000" dirty="0"/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TSP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Graph partition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Stableset</a:t>
            </a:r>
            <a:endParaRPr lang="en-US" sz="2000" dirty="0"/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Clique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Exact cover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Set packing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Vertex cover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583F03-D783-1F4E-B2E0-8AE98035B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841775"/>
            <a:ext cx="5486400" cy="21074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SVM Q Kernel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SVM 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Problems being solved: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Training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418C51F-A6DE-7B41-A98D-C8221717F365}"/>
              </a:ext>
            </a:extLst>
          </p:cNvPr>
          <p:cNvSpPr txBox="1">
            <a:spLocks/>
          </p:cNvSpPr>
          <p:nvPr/>
        </p:nvSpPr>
        <p:spPr>
          <a:xfrm>
            <a:off x="6400800" y="268224"/>
            <a:ext cx="5486400" cy="11409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b="1" dirty="0" err="1">
                <a:solidFill>
                  <a:schemeClr val="accent1"/>
                </a:solidFill>
              </a:rPr>
              <a:t>Qiskit</a:t>
            </a:r>
            <a:r>
              <a:rPr lang="en-US" b="1" dirty="0">
                <a:solidFill>
                  <a:schemeClr val="accent1"/>
                </a:solidFill>
              </a:rPr>
              <a:t> Optimization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F49304A-F3CF-264A-9373-9EE16AC4292C}"/>
              </a:ext>
            </a:extLst>
          </p:cNvPr>
          <p:cNvSpPr txBox="1">
            <a:spLocks/>
          </p:cNvSpPr>
          <p:nvPr/>
        </p:nvSpPr>
        <p:spPr>
          <a:xfrm>
            <a:off x="304800" y="3942392"/>
            <a:ext cx="5486400" cy="21074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tabLst>
                <a:tab pos="5253435" algn="dec"/>
              </a:tabLst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Estimation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VQE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QAOA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Problems being solved: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Risk Analysis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Pricing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Portfolio Optimization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84BD2DCF-64AC-2841-A220-6E1114312E63}"/>
              </a:ext>
            </a:extLst>
          </p:cNvPr>
          <p:cNvSpPr txBox="1">
            <a:spLocks/>
          </p:cNvSpPr>
          <p:nvPr/>
        </p:nvSpPr>
        <p:spPr>
          <a:xfrm>
            <a:off x="304800" y="3338257"/>
            <a:ext cx="5486400" cy="11409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b="1" dirty="0" err="1">
                <a:solidFill>
                  <a:schemeClr val="accent1"/>
                </a:solidFill>
              </a:rPr>
              <a:t>Qiskit</a:t>
            </a:r>
            <a:r>
              <a:rPr lang="en-US" b="1" dirty="0">
                <a:solidFill>
                  <a:schemeClr val="accent1"/>
                </a:solidFill>
              </a:rPr>
              <a:t> Finance</a:t>
            </a:r>
            <a:br>
              <a:rPr lang="en-US" b="1" dirty="0">
                <a:solidFill>
                  <a:schemeClr val="accent1"/>
                </a:solidFill>
              </a:rPr>
            </a:b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8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38422C4-3FFC-4644-8CC1-F294C791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124" y="1875685"/>
            <a:ext cx="1861731" cy="1861731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72DBFD2-F443-DC4F-AE07-B40868D32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39" y="1875686"/>
            <a:ext cx="1861730" cy="1861730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  <a:extLst/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4DF2A7E-9621-9D4A-BABF-DE0B56849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449" y="4388001"/>
            <a:ext cx="1861730" cy="1861730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  <a:extLst/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1C3EE299-F234-D241-A005-E888BB41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595" y="4388001"/>
            <a:ext cx="1861731" cy="1861731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  <a:ex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010DC5-04E0-6445-9213-B13C8DC34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99" y="4388001"/>
            <a:ext cx="1865376" cy="1865376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EC1ACA69-9C97-8043-A0F6-978A7F9B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Aqua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8A786-D3CF-9A4D-9BAC-2033CC34B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309" y="1851020"/>
            <a:ext cx="1861731" cy="1861731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61E523-F239-C64E-B618-8477CDCEAF06}"/>
              </a:ext>
            </a:extLst>
          </p:cNvPr>
          <p:cNvSpPr txBox="1"/>
          <p:nvPr/>
        </p:nvSpPr>
        <p:spPr>
          <a:xfrm>
            <a:off x="2811331" y="3737416"/>
            <a:ext cx="149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Marco Pistoia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CF787-9E46-2746-84FD-773D4732A7C9}"/>
              </a:ext>
            </a:extLst>
          </p:cNvPr>
          <p:cNvSpPr txBox="1"/>
          <p:nvPr/>
        </p:nvSpPr>
        <p:spPr>
          <a:xfrm>
            <a:off x="5266449" y="3737416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Richard Chen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0BB86B-8642-4C40-9D5D-E4EE72621CA4}"/>
              </a:ext>
            </a:extLst>
          </p:cNvPr>
          <p:cNvSpPr txBox="1"/>
          <p:nvPr/>
        </p:nvSpPr>
        <p:spPr>
          <a:xfrm>
            <a:off x="7769657" y="373741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</a:rPr>
              <a:t>Shaohan</a:t>
            </a:r>
            <a:r>
              <a:rPr lang="en-US" sz="1600" b="1" dirty="0">
                <a:solidFill>
                  <a:schemeClr val="bg2"/>
                </a:solidFill>
              </a:rPr>
              <a:t> Hu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1FCF69-B462-8A4C-B90F-AC7E4216B462}"/>
              </a:ext>
            </a:extLst>
          </p:cNvPr>
          <p:cNvSpPr txBox="1"/>
          <p:nvPr/>
        </p:nvSpPr>
        <p:spPr>
          <a:xfrm>
            <a:off x="3021913" y="6249731"/>
            <a:ext cx="1008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Peng Liu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7A5D8-0394-EA43-A451-4687F3F36C2B}"/>
              </a:ext>
            </a:extLst>
          </p:cNvPr>
          <p:cNvSpPr txBox="1"/>
          <p:nvPr/>
        </p:nvSpPr>
        <p:spPr>
          <a:xfrm>
            <a:off x="5096673" y="6249731"/>
            <a:ext cx="1768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</a:rPr>
              <a:t>Manoel</a:t>
            </a:r>
            <a:r>
              <a:rPr lang="en-US" sz="1600" b="1" dirty="0">
                <a:solidFill>
                  <a:schemeClr val="bg2"/>
                </a:solidFill>
              </a:rPr>
              <a:t> Marques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98380B-7E8A-AF44-9D28-AB93EDD1FBE7}"/>
              </a:ext>
            </a:extLst>
          </p:cNvPr>
          <p:cNvSpPr txBox="1"/>
          <p:nvPr/>
        </p:nvSpPr>
        <p:spPr>
          <a:xfrm>
            <a:off x="7808367" y="6249731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Steve Wood</a:t>
            </a:r>
          </a:p>
        </p:txBody>
      </p:sp>
    </p:spTree>
    <p:extLst>
      <p:ext uri="{BB962C8B-B14F-4D97-AF65-F5344CB8AC3E}">
        <p14:creationId xmlns:p14="http://schemas.microsoft.com/office/powerpoint/2010/main" val="193049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33034" y="2169748"/>
            <a:ext cx="8191500" cy="4779433"/>
          </a:xfrm>
          <a:custGeom>
            <a:avLst/>
            <a:gdLst>
              <a:gd name="G0" fmla="*/ 17066 1 2"/>
              <a:gd name="G1" fmla="*/ 1 35987 55552"/>
              <a:gd name="G2" fmla="*/ G1 13024 1"/>
              <a:gd name="G3" fmla="*/ G2 1 52096"/>
              <a:gd name="G4" fmla="cos G0 G3"/>
              <a:gd name="G5" fmla="*/ 9956 1 2"/>
              <a:gd name="G6" fmla="*/ 1 35987 55552"/>
              <a:gd name="G7" fmla="*/ G6 13024 1"/>
              <a:gd name="G8" fmla="*/ G7 1 52096"/>
              <a:gd name="G9" fmla="sin G5 G8"/>
              <a:gd name="G10" fmla="*/ 17066 1 2"/>
              <a:gd name="G11" fmla="+- G10 0 G4"/>
              <a:gd name="G12" fmla="+- G10 G4 0"/>
              <a:gd name="G13" fmla="+- G12 0 0"/>
              <a:gd name="G14" fmla="*/ 9956 1 2"/>
              <a:gd name="G15" fmla="+- G14 0 G9"/>
              <a:gd name="G16" fmla="+- G14 G9 0"/>
              <a:gd name="G17" fmla="+- G16 0 0"/>
              <a:gd name="G18" fmla="+- 9956 0 0"/>
              <a:gd name="G19" fmla="+- 17066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978"/>
                </a:moveTo>
                <a:lnTo>
                  <a:pt x="8533" y="4978"/>
                </a:lnTo>
                <a:lnTo>
                  <a:pt x="180" y="90"/>
                </a:lnTo>
                <a:lnTo>
                  <a:pt x="8533" y="4978"/>
                </a:lnTo>
                <a:lnTo>
                  <a:pt x="270" y="90"/>
                </a:lnTo>
                <a:close/>
              </a:path>
            </a:pathLst>
          </a:custGeom>
          <a:solidFill>
            <a:srgbClr val="4665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72734" y="2279815"/>
            <a:ext cx="7901517" cy="4576233"/>
          </a:xfrm>
          <a:custGeom>
            <a:avLst/>
            <a:gdLst>
              <a:gd name="G0" fmla="*/ 16464 1 2"/>
              <a:gd name="G1" fmla="*/ 1 35987 55552"/>
              <a:gd name="G2" fmla="*/ G1 13024 1"/>
              <a:gd name="G3" fmla="*/ G2 1 52096"/>
              <a:gd name="G4" fmla="cos G0 G3"/>
              <a:gd name="G5" fmla="*/ 9533 1 2"/>
              <a:gd name="G6" fmla="*/ 1 35987 55552"/>
              <a:gd name="G7" fmla="*/ G6 13024 1"/>
              <a:gd name="G8" fmla="*/ G7 1 52096"/>
              <a:gd name="G9" fmla="sin G5 G8"/>
              <a:gd name="G10" fmla="*/ 16464 1 2"/>
              <a:gd name="G11" fmla="+- G10 0 G4"/>
              <a:gd name="G12" fmla="+- G10 G4 0"/>
              <a:gd name="G13" fmla="+- G12 0 0"/>
              <a:gd name="G14" fmla="*/ 9533 1 2"/>
              <a:gd name="G15" fmla="+- G14 0 G9"/>
              <a:gd name="G16" fmla="+- G14 G9 0"/>
              <a:gd name="G17" fmla="+- G16 0 0"/>
              <a:gd name="G18" fmla="+- 9533 0 0"/>
              <a:gd name="G19" fmla="+- 16464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767"/>
                </a:moveTo>
                <a:lnTo>
                  <a:pt x="8232" y="4767"/>
                </a:lnTo>
                <a:lnTo>
                  <a:pt x="180" y="90"/>
                </a:lnTo>
                <a:lnTo>
                  <a:pt x="8232" y="4767"/>
                </a:lnTo>
                <a:lnTo>
                  <a:pt x="270" y="90"/>
                </a:lnTo>
                <a:close/>
              </a:path>
            </a:pathLst>
          </a:custGeom>
          <a:solidFill>
            <a:srgbClr val="6997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Date Placeholder 4"/>
          <p:cNvSpPr txBox="1">
            <a:spLocks/>
          </p:cNvSpPr>
          <p:nvPr/>
        </p:nvSpPr>
        <p:spPr bwMode="auto">
          <a:xfrm>
            <a:off x="9565504" y="7196253"/>
            <a:ext cx="1641491" cy="2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2767" tIns="61384" rIns="122767" bIns="6138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February 2017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5508" y="618978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" name="Picture 7" descr="A picture containing black, monitor, indoor, sitting&#10;&#10;Description generated with high confidence">
            <a:extLst>
              <a:ext uri="{FF2B5EF4-FFF2-40B4-BE49-F238E27FC236}">
                <a16:creationId xmlns:a16="http://schemas.microsoft.com/office/drawing/2014/main" id="{B951CFB8-2ED5-47C0-83D9-88D4E9CC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13" y="0"/>
            <a:ext cx="11207298" cy="68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7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33034" y="2169748"/>
            <a:ext cx="8191500" cy="4779433"/>
          </a:xfrm>
          <a:custGeom>
            <a:avLst/>
            <a:gdLst>
              <a:gd name="G0" fmla="*/ 17066 1 2"/>
              <a:gd name="G1" fmla="*/ 1 35987 55552"/>
              <a:gd name="G2" fmla="*/ G1 13024 1"/>
              <a:gd name="G3" fmla="*/ G2 1 52096"/>
              <a:gd name="G4" fmla="cos G0 G3"/>
              <a:gd name="G5" fmla="*/ 9956 1 2"/>
              <a:gd name="G6" fmla="*/ 1 35987 55552"/>
              <a:gd name="G7" fmla="*/ G6 13024 1"/>
              <a:gd name="G8" fmla="*/ G7 1 52096"/>
              <a:gd name="G9" fmla="sin G5 G8"/>
              <a:gd name="G10" fmla="*/ 17066 1 2"/>
              <a:gd name="G11" fmla="+- G10 0 G4"/>
              <a:gd name="G12" fmla="+- G10 G4 0"/>
              <a:gd name="G13" fmla="+- G12 0 0"/>
              <a:gd name="G14" fmla="*/ 9956 1 2"/>
              <a:gd name="G15" fmla="+- G14 0 G9"/>
              <a:gd name="G16" fmla="+- G14 G9 0"/>
              <a:gd name="G17" fmla="+- G16 0 0"/>
              <a:gd name="G18" fmla="+- 9956 0 0"/>
              <a:gd name="G19" fmla="+- 17066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978"/>
                </a:moveTo>
                <a:lnTo>
                  <a:pt x="8533" y="4978"/>
                </a:lnTo>
                <a:lnTo>
                  <a:pt x="180" y="90"/>
                </a:lnTo>
                <a:lnTo>
                  <a:pt x="8533" y="4978"/>
                </a:lnTo>
                <a:lnTo>
                  <a:pt x="270" y="90"/>
                </a:lnTo>
                <a:close/>
              </a:path>
            </a:pathLst>
          </a:custGeom>
          <a:solidFill>
            <a:srgbClr val="4665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72734" y="2279815"/>
            <a:ext cx="7901517" cy="4576233"/>
          </a:xfrm>
          <a:custGeom>
            <a:avLst/>
            <a:gdLst>
              <a:gd name="G0" fmla="*/ 16464 1 2"/>
              <a:gd name="G1" fmla="*/ 1 35987 55552"/>
              <a:gd name="G2" fmla="*/ G1 13024 1"/>
              <a:gd name="G3" fmla="*/ G2 1 52096"/>
              <a:gd name="G4" fmla="cos G0 G3"/>
              <a:gd name="G5" fmla="*/ 9533 1 2"/>
              <a:gd name="G6" fmla="*/ 1 35987 55552"/>
              <a:gd name="G7" fmla="*/ G6 13024 1"/>
              <a:gd name="G8" fmla="*/ G7 1 52096"/>
              <a:gd name="G9" fmla="sin G5 G8"/>
              <a:gd name="G10" fmla="*/ 16464 1 2"/>
              <a:gd name="G11" fmla="+- G10 0 G4"/>
              <a:gd name="G12" fmla="+- G10 G4 0"/>
              <a:gd name="G13" fmla="+- G12 0 0"/>
              <a:gd name="G14" fmla="*/ 9533 1 2"/>
              <a:gd name="G15" fmla="+- G14 0 G9"/>
              <a:gd name="G16" fmla="+- G14 G9 0"/>
              <a:gd name="G17" fmla="+- G16 0 0"/>
              <a:gd name="G18" fmla="+- 9533 0 0"/>
              <a:gd name="G19" fmla="+- 16464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767"/>
                </a:moveTo>
                <a:lnTo>
                  <a:pt x="8232" y="4767"/>
                </a:lnTo>
                <a:lnTo>
                  <a:pt x="180" y="90"/>
                </a:lnTo>
                <a:lnTo>
                  <a:pt x="8232" y="4767"/>
                </a:lnTo>
                <a:lnTo>
                  <a:pt x="270" y="90"/>
                </a:lnTo>
                <a:close/>
              </a:path>
            </a:pathLst>
          </a:custGeom>
          <a:solidFill>
            <a:srgbClr val="6997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Date Placeholder 4"/>
          <p:cNvSpPr txBox="1">
            <a:spLocks/>
          </p:cNvSpPr>
          <p:nvPr/>
        </p:nvSpPr>
        <p:spPr bwMode="auto">
          <a:xfrm>
            <a:off x="9565504" y="7196253"/>
            <a:ext cx="1641491" cy="2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2767" tIns="61384" rIns="122767" bIns="6138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February 2017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5508" y="618978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" name="Picture 7" descr="A picture containing black, monitor, indoor, sitting&#10;&#10;Description generated with high confidence">
            <a:extLst>
              <a:ext uri="{FF2B5EF4-FFF2-40B4-BE49-F238E27FC236}">
                <a16:creationId xmlns:a16="http://schemas.microsoft.com/office/drawing/2014/main" id="{B951CFB8-2ED5-47C0-83D9-88D4E9CC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13" y="0"/>
            <a:ext cx="11207298" cy="68444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1ECF1E-4F93-44BD-BF1F-6E7A183F456D}"/>
              </a:ext>
            </a:extLst>
          </p:cNvPr>
          <p:cNvSpPr/>
          <p:nvPr/>
        </p:nvSpPr>
        <p:spPr>
          <a:xfrm>
            <a:off x="797875" y="4781319"/>
            <a:ext cx="8328752" cy="771181"/>
          </a:xfrm>
          <a:prstGeom prst="rect">
            <a:avLst/>
          </a:prstGeom>
          <a:ln w="76200"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fr-FR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312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84" y="2069295"/>
            <a:ext cx="5904411" cy="1405428"/>
          </a:xfrm>
        </p:spPr>
        <p:txBody>
          <a:bodyPr/>
          <a:lstStyle/>
          <a:p>
            <a:pPr algn="ctr"/>
            <a:r>
              <a:rPr lang="fr-FR" sz="4800" dirty="0" err="1">
                <a:solidFill>
                  <a:srgbClr val="FFFF00"/>
                </a:solidFill>
              </a:rPr>
              <a:t>Qiskit</a:t>
            </a:r>
            <a:r>
              <a:rPr lang="fr-FR" sz="4800" dirty="0">
                <a:solidFill>
                  <a:srgbClr val="FFFF00"/>
                </a:solidFill>
              </a:rPr>
              <a:t> Aqua </a:t>
            </a:r>
            <a:br>
              <a:rPr lang="en-US" sz="4500" dirty="0">
                <a:solidFill>
                  <a:srgbClr val="FFFF00"/>
                </a:solidFill>
              </a:rPr>
            </a:br>
            <a:br>
              <a:rPr lang="en-US" sz="4500" dirty="0">
                <a:solidFill>
                  <a:srgbClr val="FFFF00"/>
                </a:solidFill>
              </a:rPr>
            </a:br>
            <a:br>
              <a:rPr lang="en-US" sz="4500" dirty="0">
                <a:solidFill>
                  <a:srgbClr val="FFFF00"/>
                </a:solidFill>
              </a:rPr>
            </a:br>
            <a:endParaRPr lang="en-US" sz="45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9" y="50509"/>
            <a:ext cx="4472705" cy="67813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A5C6904-862B-4619-A8BA-76A89AD31986}"/>
              </a:ext>
            </a:extLst>
          </p:cNvPr>
          <p:cNvSpPr txBox="1">
            <a:spLocks/>
          </p:cNvSpPr>
          <p:nvPr/>
        </p:nvSpPr>
        <p:spPr>
          <a:xfrm>
            <a:off x="182829" y="5180667"/>
            <a:ext cx="4511911" cy="1059712"/>
          </a:xfrm>
          <a:prstGeom prst="rect">
            <a:avLst/>
          </a:prstGeom>
        </p:spPr>
        <p:txBody>
          <a:bodyPr/>
          <a:lstStyle>
            <a:lvl1pPr marL="0" marR="0" indent="0" algn="l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FFC000"/>
                </a:solidFill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Helvetica Light"/>
              </a:defRPr>
            </a:lvl1pPr>
            <a:lvl2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41272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François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</a:rPr>
              <a:t>Varchon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marL="0" marR="0" lvl="0" indent="0" algn="l" defTabSz="4127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sym typeface="Helvetica Light"/>
                <a:hlinkClick r:id="rId3"/>
              </a:rPr>
              <a:t>francois.varchon@fr.ibm.com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>
              <a:defRPr/>
            </a:pP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sym typeface="Helvetica Light"/>
            </a:endParaRPr>
          </a:p>
          <a:p>
            <a:pPr fontAlgn="auto">
              <a:defRPr/>
            </a:pPr>
            <a:r>
              <a:rPr lang="en-GB" sz="2000" kern="0" dirty="0">
                <a:solidFill>
                  <a:schemeClr val="bg2"/>
                </a:solidFill>
              </a:rPr>
              <a:t>Support team for IBM Q Network</a:t>
            </a:r>
          </a:p>
        </p:txBody>
      </p:sp>
    </p:spTree>
    <p:extLst>
      <p:ext uri="{BB962C8B-B14F-4D97-AF65-F5344CB8AC3E}">
        <p14:creationId xmlns:p14="http://schemas.microsoft.com/office/powerpoint/2010/main" val="1126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33034" y="2169748"/>
            <a:ext cx="8191500" cy="4779433"/>
          </a:xfrm>
          <a:custGeom>
            <a:avLst/>
            <a:gdLst>
              <a:gd name="G0" fmla="*/ 17066 1 2"/>
              <a:gd name="G1" fmla="*/ 1 35987 55552"/>
              <a:gd name="G2" fmla="*/ G1 13024 1"/>
              <a:gd name="G3" fmla="*/ G2 1 52096"/>
              <a:gd name="G4" fmla="cos G0 G3"/>
              <a:gd name="G5" fmla="*/ 9956 1 2"/>
              <a:gd name="G6" fmla="*/ 1 35987 55552"/>
              <a:gd name="G7" fmla="*/ G6 13024 1"/>
              <a:gd name="G8" fmla="*/ G7 1 52096"/>
              <a:gd name="G9" fmla="sin G5 G8"/>
              <a:gd name="G10" fmla="*/ 17066 1 2"/>
              <a:gd name="G11" fmla="+- G10 0 G4"/>
              <a:gd name="G12" fmla="+- G10 G4 0"/>
              <a:gd name="G13" fmla="+- G12 0 0"/>
              <a:gd name="G14" fmla="*/ 9956 1 2"/>
              <a:gd name="G15" fmla="+- G14 0 G9"/>
              <a:gd name="G16" fmla="+- G14 G9 0"/>
              <a:gd name="G17" fmla="+- G16 0 0"/>
              <a:gd name="G18" fmla="+- 9956 0 0"/>
              <a:gd name="G19" fmla="+- 17066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978"/>
                </a:moveTo>
                <a:lnTo>
                  <a:pt x="8533" y="4978"/>
                </a:lnTo>
                <a:lnTo>
                  <a:pt x="180" y="90"/>
                </a:lnTo>
                <a:lnTo>
                  <a:pt x="8533" y="4978"/>
                </a:lnTo>
                <a:lnTo>
                  <a:pt x="270" y="90"/>
                </a:lnTo>
                <a:close/>
              </a:path>
            </a:pathLst>
          </a:custGeom>
          <a:solidFill>
            <a:srgbClr val="4665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72734" y="2279815"/>
            <a:ext cx="7901517" cy="4576233"/>
          </a:xfrm>
          <a:custGeom>
            <a:avLst/>
            <a:gdLst>
              <a:gd name="G0" fmla="*/ 16464 1 2"/>
              <a:gd name="G1" fmla="*/ 1 35987 55552"/>
              <a:gd name="G2" fmla="*/ G1 13024 1"/>
              <a:gd name="G3" fmla="*/ G2 1 52096"/>
              <a:gd name="G4" fmla="cos G0 G3"/>
              <a:gd name="G5" fmla="*/ 9533 1 2"/>
              <a:gd name="G6" fmla="*/ 1 35987 55552"/>
              <a:gd name="G7" fmla="*/ G6 13024 1"/>
              <a:gd name="G8" fmla="*/ G7 1 52096"/>
              <a:gd name="G9" fmla="sin G5 G8"/>
              <a:gd name="G10" fmla="*/ 16464 1 2"/>
              <a:gd name="G11" fmla="+- G10 0 G4"/>
              <a:gd name="G12" fmla="+- G10 G4 0"/>
              <a:gd name="G13" fmla="+- G12 0 0"/>
              <a:gd name="G14" fmla="*/ 9533 1 2"/>
              <a:gd name="G15" fmla="+- G14 0 G9"/>
              <a:gd name="G16" fmla="+- G14 G9 0"/>
              <a:gd name="G17" fmla="+- G16 0 0"/>
              <a:gd name="G18" fmla="+- 9533 0 0"/>
              <a:gd name="G19" fmla="+- 16464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767"/>
                </a:moveTo>
                <a:lnTo>
                  <a:pt x="8232" y="4767"/>
                </a:lnTo>
                <a:lnTo>
                  <a:pt x="180" y="90"/>
                </a:lnTo>
                <a:lnTo>
                  <a:pt x="8232" y="4767"/>
                </a:lnTo>
                <a:lnTo>
                  <a:pt x="270" y="90"/>
                </a:lnTo>
                <a:close/>
              </a:path>
            </a:pathLst>
          </a:custGeom>
          <a:solidFill>
            <a:srgbClr val="6997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Date Placeholder 4"/>
          <p:cNvSpPr txBox="1">
            <a:spLocks/>
          </p:cNvSpPr>
          <p:nvPr/>
        </p:nvSpPr>
        <p:spPr bwMode="auto">
          <a:xfrm>
            <a:off x="9565504" y="7196253"/>
            <a:ext cx="1641491" cy="2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2767" tIns="61384" rIns="122767" bIns="6138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February 2017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5508" y="618978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" name="Picture 7" descr="A picture containing black, monitor, indoor, sitting&#10;&#10;Description generated with high confidence">
            <a:extLst>
              <a:ext uri="{FF2B5EF4-FFF2-40B4-BE49-F238E27FC236}">
                <a16:creationId xmlns:a16="http://schemas.microsoft.com/office/drawing/2014/main" id="{B951CFB8-2ED5-47C0-83D9-88D4E9CC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13" y="0"/>
            <a:ext cx="11207298" cy="68444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1ECF1E-4F93-44BD-BF1F-6E7A183F456D}"/>
              </a:ext>
            </a:extLst>
          </p:cNvPr>
          <p:cNvSpPr/>
          <p:nvPr/>
        </p:nvSpPr>
        <p:spPr>
          <a:xfrm>
            <a:off x="643638" y="3547431"/>
            <a:ext cx="9380895" cy="1288974"/>
          </a:xfrm>
          <a:prstGeom prst="rect">
            <a:avLst/>
          </a:prstGeom>
          <a:ln w="76200"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fr-FR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490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BM Plex Sans" charset="0"/>
                <a:ea typeface="IBM Plex Sans" charset="0"/>
                <a:cs typeface="IBM Plex Sans" charset="0"/>
              </a:rPr>
              <a:t>QISKIT AQUA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4938" y="6581775"/>
            <a:ext cx="627062" cy="201613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33034" y="2169748"/>
            <a:ext cx="8191500" cy="4779433"/>
          </a:xfrm>
          <a:custGeom>
            <a:avLst/>
            <a:gdLst>
              <a:gd name="G0" fmla="*/ 17066 1 2"/>
              <a:gd name="G1" fmla="*/ 1 35987 55552"/>
              <a:gd name="G2" fmla="*/ G1 13024 1"/>
              <a:gd name="G3" fmla="*/ G2 1 52096"/>
              <a:gd name="G4" fmla="cos G0 G3"/>
              <a:gd name="G5" fmla="*/ 9956 1 2"/>
              <a:gd name="G6" fmla="*/ 1 35987 55552"/>
              <a:gd name="G7" fmla="*/ G6 13024 1"/>
              <a:gd name="G8" fmla="*/ G7 1 52096"/>
              <a:gd name="G9" fmla="sin G5 G8"/>
              <a:gd name="G10" fmla="*/ 17066 1 2"/>
              <a:gd name="G11" fmla="+- G10 0 G4"/>
              <a:gd name="G12" fmla="+- G10 G4 0"/>
              <a:gd name="G13" fmla="+- G12 0 0"/>
              <a:gd name="G14" fmla="*/ 9956 1 2"/>
              <a:gd name="G15" fmla="+- G14 0 G9"/>
              <a:gd name="G16" fmla="+- G14 G9 0"/>
              <a:gd name="G17" fmla="+- G16 0 0"/>
              <a:gd name="G18" fmla="+- 9956 0 0"/>
              <a:gd name="G19" fmla="+- 17066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978"/>
                </a:moveTo>
                <a:lnTo>
                  <a:pt x="8533" y="4978"/>
                </a:lnTo>
                <a:lnTo>
                  <a:pt x="180" y="90"/>
                </a:lnTo>
                <a:lnTo>
                  <a:pt x="8533" y="4978"/>
                </a:lnTo>
                <a:lnTo>
                  <a:pt x="270" y="90"/>
                </a:lnTo>
                <a:close/>
              </a:path>
            </a:pathLst>
          </a:custGeom>
          <a:solidFill>
            <a:srgbClr val="4665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72734" y="2279815"/>
            <a:ext cx="7901517" cy="4576233"/>
          </a:xfrm>
          <a:custGeom>
            <a:avLst/>
            <a:gdLst>
              <a:gd name="G0" fmla="*/ 16464 1 2"/>
              <a:gd name="G1" fmla="*/ 1 35987 55552"/>
              <a:gd name="G2" fmla="*/ G1 13024 1"/>
              <a:gd name="G3" fmla="*/ G2 1 52096"/>
              <a:gd name="G4" fmla="cos G0 G3"/>
              <a:gd name="G5" fmla="*/ 9533 1 2"/>
              <a:gd name="G6" fmla="*/ 1 35987 55552"/>
              <a:gd name="G7" fmla="*/ G6 13024 1"/>
              <a:gd name="G8" fmla="*/ G7 1 52096"/>
              <a:gd name="G9" fmla="sin G5 G8"/>
              <a:gd name="G10" fmla="*/ 16464 1 2"/>
              <a:gd name="G11" fmla="+- G10 0 G4"/>
              <a:gd name="G12" fmla="+- G10 G4 0"/>
              <a:gd name="G13" fmla="+- G12 0 0"/>
              <a:gd name="G14" fmla="*/ 9533 1 2"/>
              <a:gd name="G15" fmla="+- G14 0 G9"/>
              <a:gd name="G16" fmla="+- G14 G9 0"/>
              <a:gd name="G17" fmla="+- G16 0 0"/>
              <a:gd name="G18" fmla="+- 9533 0 0"/>
              <a:gd name="G19" fmla="+- 16464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767"/>
                </a:moveTo>
                <a:lnTo>
                  <a:pt x="8232" y="4767"/>
                </a:lnTo>
                <a:lnTo>
                  <a:pt x="180" y="90"/>
                </a:lnTo>
                <a:lnTo>
                  <a:pt x="8232" y="4767"/>
                </a:lnTo>
                <a:lnTo>
                  <a:pt x="270" y="90"/>
                </a:lnTo>
                <a:close/>
              </a:path>
            </a:pathLst>
          </a:custGeom>
          <a:solidFill>
            <a:srgbClr val="6997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Date Placeholder 4"/>
          <p:cNvSpPr txBox="1">
            <a:spLocks/>
          </p:cNvSpPr>
          <p:nvPr/>
        </p:nvSpPr>
        <p:spPr bwMode="auto">
          <a:xfrm>
            <a:off x="9565504" y="7196253"/>
            <a:ext cx="1641491" cy="2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2767" tIns="61384" rIns="122767" bIns="6138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February 2017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5508" y="618978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6DA73254-B69F-48C7-A632-CC5C467742E5}"/>
              </a:ext>
            </a:extLst>
          </p:cNvPr>
          <p:cNvSpPr txBox="1">
            <a:spLocks/>
          </p:cNvSpPr>
          <p:nvPr/>
        </p:nvSpPr>
        <p:spPr>
          <a:xfrm>
            <a:off x="0" y="1094256"/>
            <a:ext cx="12192000" cy="41505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Aqua supports two types of users: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631C5DCD-138D-4DC8-9487-4C0284EDF6B8}"/>
              </a:ext>
            </a:extLst>
          </p:cNvPr>
          <p:cNvSpPr txBox="1">
            <a:spLocks/>
          </p:cNvSpPr>
          <p:nvPr/>
        </p:nvSpPr>
        <p:spPr>
          <a:xfrm>
            <a:off x="0" y="2169748"/>
            <a:ext cx="12192000" cy="366919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  <a:defRPr/>
            </a:pPr>
            <a:r>
              <a:rPr lang="en-GB" sz="2000" b="1" dirty="0">
                <a:solidFill>
                  <a:srgbClr val="00B050"/>
                </a:solidFill>
                <a:latin typeface="IBM Plex Sans" charset="0"/>
              </a:rPr>
              <a:t>Practitioners</a:t>
            </a:r>
            <a:r>
              <a:rPr lang="en-GB" sz="2000" b="1" dirty="0">
                <a:solidFill>
                  <a:prstClr val="white"/>
                </a:solidFill>
                <a:latin typeface="IBM Plex Sans" charset="0"/>
              </a:rPr>
              <a:t>: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 interested in executing Aqua as a tool to execute Quantum Algorithms. </a:t>
            </a:r>
          </a:p>
          <a:p>
            <a:pPr marL="0" lvl="0" indent="0">
              <a:buNone/>
              <a:defRPr/>
            </a:pPr>
            <a:endParaRPr lang="en-GB" sz="2000" dirty="0">
              <a:solidFill>
                <a:prstClr val="white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lvl="0">
              <a:buFont typeface="Wingdings" panose="05000000000000000000" pitchFamily="2" charset="2"/>
              <a:buChar char="à"/>
              <a:defRPr/>
            </a:pP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May not be interested in details of quantum computing, such as the notions of circuits, gates and qubits. </a:t>
            </a:r>
          </a:p>
          <a:p>
            <a:pPr lvl="0">
              <a:buFont typeface="Wingdings" panose="05000000000000000000" pitchFamily="2" charset="2"/>
              <a:buChar char="à"/>
              <a:defRPr/>
            </a:pP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expect from quantum computing is the gains in performance and accuracy, and the reduction in computational complexity, compared to the use of a classical algorithm.</a:t>
            </a:r>
          </a:p>
          <a:p>
            <a:pPr marL="0" lvl="0" indent="0">
              <a:buNone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lvl="0">
              <a:buFont typeface="Wingdings" panose="05000000000000000000" pitchFamily="2" charset="2"/>
              <a:buChar char="§"/>
              <a:defRPr/>
            </a:pPr>
            <a:r>
              <a:rPr lang="en-GB" sz="2000" b="1" dirty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rPr>
              <a:t>Quantum algorithm researchers and developers: 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who are interested in extending Aqua with new quantum algorithms or algorithm components for more efficient and accurate computations.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1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BM Plex Sans" charset="0"/>
                <a:ea typeface="IBM Plex Sans" charset="0"/>
                <a:cs typeface="IBM Plex Sans" charset="0"/>
              </a:rPr>
              <a:t>QISKIT AQUA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4938" y="6581775"/>
            <a:ext cx="627062" cy="201613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33034" y="2169748"/>
            <a:ext cx="8191500" cy="4779433"/>
          </a:xfrm>
          <a:custGeom>
            <a:avLst/>
            <a:gdLst>
              <a:gd name="G0" fmla="*/ 17066 1 2"/>
              <a:gd name="G1" fmla="*/ 1 35987 55552"/>
              <a:gd name="G2" fmla="*/ G1 13024 1"/>
              <a:gd name="G3" fmla="*/ G2 1 52096"/>
              <a:gd name="G4" fmla="cos G0 G3"/>
              <a:gd name="G5" fmla="*/ 9956 1 2"/>
              <a:gd name="G6" fmla="*/ 1 35987 55552"/>
              <a:gd name="G7" fmla="*/ G6 13024 1"/>
              <a:gd name="G8" fmla="*/ G7 1 52096"/>
              <a:gd name="G9" fmla="sin G5 G8"/>
              <a:gd name="G10" fmla="*/ 17066 1 2"/>
              <a:gd name="G11" fmla="+- G10 0 G4"/>
              <a:gd name="G12" fmla="+- G10 G4 0"/>
              <a:gd name="G13" fmla="+- G12 0 0"/>
              <a:gd name="G14" fmla="*/ 9956 1 2"/>
              <a:gd name="G15" fmla="+- G14 0 G9"/>
              <a:gd name="G16" fmla="+- G14 G9 0"/>
              <a:gd name="G17" fmla="+- G16 0 0"/>
              <a:gd name="G18" fmla="+- 9956 0 0"/>
              <a:gd name="G19" fmla="+- 17066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978"/>
                </a:moveTo>
                <a:lnTo>
                  <a:pt x="8533" y="4978"/>
                </a:lnTo>
                <a:lnTo>
                  <a:pt x="180" y="90"/>
                </a:lnTo>
                <a:lnTo>
                  <a:pt x="8533" y="4978"/>
                </a:lnTo>
                <a:lnTo>
                  <a:pt x="270" y="90"/>
                </a:lnTo>
                <a:close/>
              </a:path>
            </a:pathLst>
          </a:custGeom>
          <a:solidFill>
            <a:srgbClr val="4665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72734" y="2279815"/>
            <a:ext cx="7901517" cy="4576233"/>
          </a:xfrm>
          <a:custGeom>
            <a:avLst/>
            <a:gdLst>
              <a:gd name="G0" fmla="*/ 16464 1 2"/>
              <a:gd name="G1" fmla="*/ 1 35987 55552"/>
              <a:gd name="G2" fmla="*/ G1 13024 1"/>
              <a:gd name="G3" fmla="*/ G2 1 52096"/>
              <a:gd name="G4" fmla="cos G0 G3"/>
              <a:gd name="G5" fmla="*/ 9533 1 2"/>
              <a:gd name="G6" fmla="*/ 1 35987 55552"/>
              <a:gd name="G7" fmla="*/ G6 13024 1"/>
              <a:gd name="G8" fmla="*/ G7 1 52096"/>
              <a:gd name="G9" fmla="sin G5 G8"/>
              <a:gd name="G10" fmla="*/ 16464 1 2"/>
              <a:gd name="G11" fmla="+- G10 0 G4"/>
              <a:gd name="G12" fmla="+- G10 G4 0"/>
              <a:gd name="G13" fmla="+- G12 0 0"/>
              <a:gd name="G14" fmla="*/ 9533 1 2"/>
              <a:gd name="G15" fmla="+- G14 0 G9"/>
              <a:gd name="G16" fmla="+- G14 G9 0"/>
              <a:gd name="G17" fmla="+- G16 0 0"/>
              <a:gd name="G18" fmla="+- 9533 0 0"/>
              <a:gd name="G19" fmla="+- 16464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767"/>
                </a:moveTo>
                <a:lnTo>
                  <a:pt x="8232" y="4767"/>
                </a:lnTo>
                <a:lnTo>
                  <a:pt x="180" y="90"/>
                </a:lnTo>
                <a:lnTo>
                  <a:pt x="8232" y="4767"/>
                </a:lnTo>
                <a:lnTo>
                  <a:pt x="270" y="90"/>
                </a:lnTo>
                <a:close/>
              </a:path>
            </a:pathLst>
          </a:custGeom>
          <a:solidFill>
            <a:srgbClr val="6997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Date Placeholder 4"/>
          <p:cNvSpPr txBox="1">
            <a:spLocks/>
          </p:cNvSpPr>
          <p:nvPr/>
        </p:nvSpPr>
        <p:spPr bwMode="auto">
          <a:xfrm>
            <a:off x="9565504" y="7196253"/>
            <a:ext cx="1641491" cy="2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2767" tIns="61384" rIns="122767" bIns="6138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February 2017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5508" y="618978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6DA73254-B69F-48C7-A632-CC5C467742E5}"/>
              </a:ext>
            </a:extLst>
          </p:cNvPr>
          <p:cNvSpPr txBox="1">
            <a:spLocks/>
          </p:cNvSpPr>
          <p:nvPr/>
        </p:nvSpPr>
        <p:spPr>
          <a:xfrm>
            <a:off x="0" y="1094256"/>
            <a:ext cx="12192000" cy="98793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Aqua is the only end-to-end, cross-domain quantum software stack that allows for mapping high-level classical computational software problems all the way down to a quantum machine (a simulator or a real quantum device).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631C5DCD-138D-4DC8-9487-4C0284EDF6B8}"/>
              </a:ext>
            </a:extLst>
          </p:cNvPr>
          <p:cNvSpPr txBox="1">
            <a:spLocks/>
          </p:cNvSpPr>
          <p:nvPr/>
        </p:nvSpPr>
        <p:spPr>
          <a:xfrm>
            <a:off x="0" y="2059578"/>
            <a:ext cx="12192000" cy="4613640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  <a:defRPr/>
            </a:pPr>
            <a:r>
              <a:rPr lang="fr-FR" sz="2000" b="1" dirty="0" err="1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</a:rPr>
              <a:t>Modularity</a:t>
            </a:r>
            <a:r>
              <a:rPr lang="fr-FR" sz="2000" b="1" dirty="0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</a:rPr>
              <a:t> and </a:t>
            </a:r>
            <a:r>
              <a:rPr lang="fr-FR" sz="2000" b="1" dirty="0" err="1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</a:rPr>
              <a:t>Extensibility</a:t>
            </a:r>
            <a:r>
              <a:rPr lang="fr-FR" sz="2000" b="1" dirty="0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</a:rPr>
              <a:t> : 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Aqua is a library of quantum algorithms specifically designed in order to be modular and extensible at multiple levels.</a:t>
            </a:r>
            <a:r>
              <a:rPr lang="fr-FR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fr-FR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  <a:sym typeface="Wingdings" panose="05000000000000000000" pitchFamily="2" charset="2"/>
              </a:rPr>
              <a:t> 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  <a:sym typeface="Wingdings" panose="05000000000000000000" pitchFamily="2" charset="2"/>
              </a:rPr>
              <a:t>different levels of experience and scientific interests</a:t>
            </a:r>
          </a:p>
          <a:p>
            <a:pPr marL="0" lvl="0" indent="0">
              <a:buNone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lvl="0">
              <a:buFont typeface="Wingdings" panose="05000000000000000000" pitchFamily="2" charset="2"/>
              <a:buChar char="§"/>
              <a:defRPr/>
            </a:pPr>
            <a:r>
              <a:rPr lang="fr-FR" sz="2000" b="1" dirty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rPr>
              <a:t>Input </a:t>
            </a:r>
            <a:r>
              <a:rPr lang="fr-FR" sz="2000" b="1" dirty="0" err="1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rPr>
              <a:t>Generation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: 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allows for </a:t>
            </a:r>
            <a:r>
              <a:rPr lang="en-GB" sz="2000" b="1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classical computational software to be used as the quantum application front end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  <a:sym typeface="Wingdings" panose="05000000000000000000" pitchFamily="2" charset="2"/>
              </a:rPr>
              <a:t>  extensible; new computational software can be easily plugged in</a:t>
            </a:r>
          </a:p>
          <a:p>
            <a:pPr marL="0" lvl="0" indent="0">
              <a:buNone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lvl="0">
              <a:buFont typeface="Wingdings" panose="05000000000000000000" pitchFamily="2" charset="2"/>
              <a:buChar char="§"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Input Translation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: 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data obtained from the classical execution of the computational software are combined to form the input to the quantum system. 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  <a:sym typeface="Wingdings" panose="05000000000000000000" pitchFamily="2" charset="2"/>
              </a:rPr>
              <a:t> extensible (</a:t>
            </a:r>
            <a:r>
              <a:rPr lang="en-GB" sz="2000" dirty="0" err="1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  <a:sym typeface="Wingdings" panose="05000000000000000000" pitchFamily="2" charset="2"/>
              </a:rPr>
              <a:t>Practionners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  <a:sym typeface="Wingdings" panose="05000000000000000000" pitchFamily="2" charset="2"/>
              </a:rPr>
              <a:t>)</a:t>
            </a:r>
          </a:p>
          <a:p>
            <a:pPr marL="0" lvl="0" indent="0">
              <a:buNone/>
              <a:defRPr/>
            </a:pPr>
            <a:endParaRPr lang="en-GB" sz="2000" dirty="0">
              <a:solidFill>
                <a:prstClr val="white"/>
              </a:solidFill>
              <a:latin typeface="IBM Plex Sans" charset="0"/>
              <a:ea typeface="IBM Plex Sans" charset="0"/>
              <a:cs typeface="IBM Plex Sans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5F226C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  <a:sym typeface="Wingdings" panose="05000000000000000000" pitchFamily="2" charset="2"/>
              </a:rPr>
              <a:t>Quantum Algorithms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  <a:sym typeface="Wingdings" panose="05000000000000000000" pitchFamily="2" charset="2"/>
              </a:rPr>
              <a:t>: can experiment with the </a:t>
            </a:r>
            <a:r>
              <a:rPr lang="en-GB" sz="2000" b="1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  <a:sym typeface="Wingdings" panose="05000000000000000000" pitchFamily="2" charset="2"/>
              </a:rPr>
              <a:t>algorithms already included in Aqua</a:t>
            </a:r>
            <a:r>
              <a:rPr lang="en-GB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  <a:sym typeface="Wingdings" panose="05000000000000000000" pitchFamily="2" charset="2"/>
              </a:rPr>
              <a:t>, or contribute their own algorithms via the pluggable interface exposed by Aqua. (Researcher &amp; Dev)</a:t>
            </a:r>
          </a:p>
          <a:p>
            <a:pPr marL="0" indent="0">
              <a:buNone/>
              <a:defRPr/>
            </a:pPr>
            <a:endParaRPr lang="en-GB" sz="2000" dirty="0">
              <a:solidFill>
                <a:prstClr val="white"/>
              </a:solidFill>
              <a:latin typeface="IBM Plex Sans" charset="0"/>
              <a:ea typeface="IBM Plex Sans" charset="0"/>
              <a:cs typeface="IBM Plex Sans" charset="0"/>
              <a:sym typeface="Wingdings" panose="05000000000000000000" pitchFamily="2" charset="2"/>
            </a:endParaRPr>
          </a:p>
          <a:p>
            <a:pPr lvl="0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Other Key elements: Functionality,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User Experience, </a:t>
            </a:r>
            <a:r>
              <a:rPr lang="en-US" sz="2000" dirty="0">
                <a:solidFill>
                  <a:prstClr val="white"/>
                </a:solidFill>
                <a:latin typeface="IBM Plex Sans" charset="0"/>
                <a:ea typeface="IBM Plex Sans" charset="0"/>
                <a:cs typeface="IBM Plex Sans" charset="0"/>
              </a:rPr>
              <a:t>Configuration Correctness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70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latin typeface="IBM Plex Sans" charset="0"/>
                <a:ea typeface="IBM Plex Sans" charset="0"/>
                <a:cs typeface="IBM Plex Sans" charset="0"/>
              </a:rPr>
              <a:t>Qiskit</a:t>
            </a:r>
            <a:r>
              <a:rPr lang="en-GB" b="1" dirty="0">
                <a:latin typeface="IBM Plex Sans" charset="0"/>
                <a:ea typeface="IBM Plex Sans" charset="0"/>
                <a:cs typeface="IBM Plex Sans" charset="0"/>
              </a:rPr>
              <a:t> Aqua: Algorithms and Applications</a:t>
            </a:r>
            <a:endParaRPr lang="en-US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4938" y="6581775"/>
            <a:ext cx="627062" cy="201613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33034" y="2169748"/>
            <a:ext cx="8191500" cy="4779433"/>
          </a:xfrm>
          <a:custGeom>
            <a:avLst/>
            <a:gdLst>
              <a:gd name="G0" fmla="*/ 17066 1 2"/>
              <a:gd name="G1" fmla="*/ 1 35987 55552"/>
              <a:gd name="G2" fmla="*/ G1 13024 1"/>
              <a:gd name="G3" fmla="*/ G2 1 52096"/>
              <a:gd name="G4" fmla="cos G0 G3"/>
              <a:gd name="G5" fmla="*/ 9956 1 2"/>
              <a:gd name="G6" fmla="*/ 1 35987 55552"/>
              <a:gd name="G7" fmla="*/ G6 13024 1"/>
              <a:gd name="G8" fmla="*/ G7 1 52096"/>
              <a:gd name="G9" fmla="sin G5 G8"/>
              <a:gd name="G10" fmla="*/ 17066 1 2"/>
              <a:gd name="G11" fmla="+- G10 0 G4"/>
              <a:gd name="G12" fmla="+- G10 G4 0"/>
              <a:gd name="G13" fmla="+- G12 0 0"/>
              <a:gd name="G14" fmla="*/ 9956 1 2"/>
              <a:gd name="G15" fmla="+- G14 0 G9"/>
              <a:gd name="G16" fmla="+- G14 G9 0"/>
              <a:gd name="G17" fmla="+- G16 0 0"/>
              <a:gd name="G18" fmla="+- 9956 0 0"/>
              <a:gd name="G19" fmla="+- 17066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978"/>
                </a:moveTo>
                <a:lnTo>
                  <a:pt x="8533" y="4978"/>
                </a:lnTo>
                <a:lnTo>
                  <a:pt x="180" y="90"/>
                </a:lnTo>
                <a:lnTo>
                  <a:pt x="8533" y="4978"/>
                </a:lnTo>
                <a:lnTo>
                  <a:pt x="270" y="90"/>
                </a:lnTo>
                <a:close/>
              </a:path>
            </a:pathLst>
          </a:custGeom>
          <a:solidFill>
            <a:srgbClr val="4665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72734" y="2279815"/>
            <a:ext cx="7901517" cy="4576233"/>
          </a:xfrm>
          <a:custGeom>
            <a:avLst/>
            <a:gdLst>
              <a:gd name="G0" fmla="*/ 16464 1 2"/>
              <a:gd name="G1" fmla="*/ 1 35987 55552"/>
              <a:gd name="G2" fmla="*/ G1 13024 1"/>
              <a:gd name="G3" fmla="*/ G2 1 52096"/>
              <a:gd name="G4" fmla="cos G0 G3"/>
              <a:gd name="G5" fmla="*/ 9533 1 2"/>
              <a:gd name="G6" fmla="*/ 1 35987 55552"/>
              <a:gd name="G7" fmla="*/ G6 13024 1"/>
              <a:gd name="G8" fmla="*/ G7 1 52096"/>
              <a:gd name="G9" fmla="sin G5 G8"/>
              <a:gd name="G10" fmla="*/ 16464 1 2"/>
              <a:gd name="G11" fmla="+- G10 0 G4"/>
              <a:gd name="G12" fmla="+- G10 G4 0"/>
              <a:gd name="G13" fmla="+- G12 0 0"/>
              <a:gd name="G14" fmla="*/ 9533 1 2"/>
              <a:gd name="G15" fmla="+- G14 0 G9"/>
              <a:gd name="G16" fmla="+- G14 G9 0"/>
              <a:gd name="G17" fmla="+- G16 0 0"/>
              <a:gd name="G18" fmla="+- 9533 0 0"/>
              <a:gd name="G19" fmla="+- 16464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767"/>
                </a:moveTo>
                <a:lnTo>
                  <a:pt x="8232" y="4767"/>
                </a:lnTo>
                <a:lnTo>
                  <a:pt x="180" y="90"/>
                </a:lnTo>
                <a:lnTo>
                  <a:pt x="8232" y="4767"/>
                </a:lnTo>
                <a:lnTo>
                  <a:pt x="270" y="90"/>
                </a:lnTo>
                <a:close/>
              </a:path>
            </a:pathLst>
          </a:custGeom>
          <a:solidFill>
            <a:srgbClr val="6997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5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Date Placeholder 4"/>
          <p:cNvSpPr txBox="1">
            <a:spLocks/>
          </p:cNvSpPr>
          <p:nvPr/>
        </p:nvSpPr>
        <p:spPr bwMode="auto">
          <a:xfrm>
            <a:off x="9565504" y="7196253"/>
            <a:ext cx="1641491" cy="20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2767" tIns="61384" rIns="122767" bIns="6138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February 2017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5508" y="618978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2B8EFC-9051-4C94-BB2C-889515C6DE93}"/>
              </a:ext>
            </a:extLst>
          </p:cNvPr>
          <p:cNvSpPr/>
          <p:nvPr/>
        </p:nvSpPr>
        <p:spPr>
          <a:xfrm>
            <a:off x="1021278" y="4030894"/>
            <a:ext cx="10131164" cy="258422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BC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Quantum Algorithms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VQE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QAOA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Dynamics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QPE/IQPE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Amplitude Estimation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SVM Q Kernel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SVM Variational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Deutsch-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Josza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Bernstein-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Varizani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HHL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8FF429-941E-4DAC-9AF7-5C5AF652E37D}"/>
              </a:ext>
            </a:extLst>
          </p:cNvPr>
          <p:cNvSpPr/>
          <p:nvPr/>
        </p:nvSpPr>
        <p:spPr>
          <a:xfrm>
            <a:off x="1021278" y="1160506"/>
            <a:ext cx="2336286" cy="258422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BC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Chemistry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Ground State Energy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Dipole Moment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Excited States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990D12-1DAF-47E1-933C-1D9F05C9E85E}"/>
              </a:ext>
            </a:extLst>
          </p:cNvPr>
          <p:cNvSpPr/>
          <p:nvPr/>
        </p:nvSpPr>
        <p:spPr>
          <a:xfrm>
            <a:off x="3631128" y="1160506"/>
            <a:ext cx="2336286" cy="258422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BC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Portfolio Optimization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Risk Analysis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Pricing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9EC9B7-543D-47A2-B612-2B17B1B3C835}"/>
              </a:ext>
            </a:extLst>
          </p:cNvPr>
          <p:cNvSpPr/>
          <p:nvPr/>
        </p:nvSpPr>
        <p:spPr>
          <a:xfrm>
            <a:off x="6224588" y="1160506"/>
            <a:ext cx="2336286" cy="258422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BC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Training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61D8E9-2BC5-44E6-BBE2-0C35E0D80836}"/>
              </a:ext>
            </a:extLst>
          </p:cNvPr>
          <p:cNvSpPr/>
          <p:nvPr/>
        </p:nvSpPr>
        <p:spPr>
          <a:xfrm>
            <a:off x="8816156" y="1160506"/>
            <a:ext cx="2336286" cy="258422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BC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Optimization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3SAT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MaxCut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TSP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Graph Partition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Stableset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Clique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Exact Cover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 Packing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Vertex Cover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3024946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Q General Presentation - Bob Sutor" id="{1120B78D-7567-EA44-985F-DF4549146D5C}" vid="{554A6CC2-E60C-4A41-808E-691DFEC44BFC}"/>
    </a:ext>
  </a:extLst>
</a:theme>
</file>

<file path=ppt/theme/theme2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3.xml><?xml version="1.0" encoding="utf-8"?>
<a:theme xmlns:a="http://schemas.openxmlformats.org/drawingml/2006/main" name="2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4.xml><?xml version="1.0" encoding="utf-8"?>
<a:theme xmlns:a="http://schemas.openxmlformats.org/drawingml/2006/main" name="3_blk_background_2017">
  <a:themeElements>
    <a:clrScheme name="Custom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FEF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5.xml><?xml version="1.0" encoding="utf-8"?>
<a:theme xmlns:a="http://schemas.openxmlformats.org/drawingml/2006/main" name="TE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 - Blank">
  <a:themeElements>
    <a:clrScheme name="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White - Blank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1437" tIns="71437" rIns="71437" bIns="71437" numCol="1" anchor="ctr" anchorCtr="0" compatLnSpc="1">
        <a:prstTxWarp prst="textNoShape">
          <a:avLst/>
        </a:prstTxWarp>
        <a:spAutoFit/>
      </a:bodyPr>
      <a:lstStyle>
        <a:defPPr marL="0" marR="0" indent="0" algn="ctr" defTabSz="82073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fr-FR" sz="3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1437" tIns="71437" rIns="71437" bIns="71437" numCol="1" anchor="ctr" anchorCtr="0" compatLnSpc="1">
        <a:prstTxWarp prst="textNoShape">
          <a:avLst/>
        </a:prstTxWarp>
        <a:spAutoFit/>
      </a:bodyPr>
      <a:lstStyle>
        <a:defPPr marL="0" marR="0" indent="0" algn="ctr" defTabSz="82073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fr-FR" sz="3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charset="0"/>
            <a:ea typeface="Helvetica Neue" charset="0"/>
            <a:cs typeface="Helvetica Neue" charset="0"/>
            <a:sym typeface="Helvetica Neue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113997</TotalTime>
  <Words>3900</Words>
  <Application>Microsoft Office PowerPoint</Application>
  <PresentationFormat>Widescreen</PresentationFormat>
  <Paragraphs>628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21</vt:i4>
      </vt:variant>
    </vt:vector>
  </HeadingPairs>
  <TitlesOfParts>
    <vt:vector size="41" baseType="lpstr">
      <vt:lpstr>Andale Mono</vt:lpstr>
      <vt:lpstr>Arial</vt:lpstr>
      <vt:lpstr>Calibri</vt:lpstr>
      <vt:lpstr>Calibri Light</vt:lpstr>
      <vt:lpstr>Courier</vt:lpstr>
      <vt:lpstr>Courier New</vt:lpstr>
      <vt:lpstr>Helvetica</vt:lpstr>
      <vt:lpstr>Helvetica Light</vt:lpstr>
      <vt:lpstr>Helvetica Neue</vt:lpstr>
      <vt:lpstr>Helvetica Neue Medium</vt:lpstr>
      <vt:lpstr>HelvNeue Bold for IBM</vt:lpstr>
      <vt:lpstr>IBM Plex Sans</vt:lpstr>
      <vt:lpstr>IBM Plex Sans SemiBold</vt:lpstr>
      <vt:lpstr>Wingdings</vt:lpstr>
      <vt:lpstr>blk_background_2017</vt:lpstr>
      <vt:lpstr>1_blk_background_2017</vt:lpstr>
      <vt:lpstr>2_blk_background_2017</vt:lpstr>
      <vt:lpstr>3_blk_background_2017</vt:lpstr>
      <vt:lpstr>TEST</vt:lpstr>
      <vt:lpstr>White - Blank</vt:lpstr>
      <vt:lpstr>Qiskit   </vt:lpstr>
      <vt:lpstr>QISKIT </vt:lpstr>
      <vt:lpstr>PowerPoint Presentation</vt:lpstr>
      <vt:lpstr>PowerPoint Presentation</vt:lpstr>
      <vt:lpstr>Qiskit Aqua    </vt:lpstr>
      <vt:lpstr>PowerPoint Presentation</vt:lpstr>
      <vt:lpstr>QISKIT AQUA</vt:lpstr>
      <vt:lpstr>QISKIT AQUA</vt:lpstr>
      <vt:lpstr>Qiskit Aqua: Algorithms and Applications</vt:lpstr>
      <vt:lpstr>Modularity and Extensibility of the Aqua Library</vt:lpstr>
      <vt:lpstr>How to Get the Code and Contribute</vt:lpstr>
      <vt:lpstr>Qiskit Aer    </vt:lpstr>
      <vt:lpstr>PowerPoint Presentation</vt:lpstr>
      <vt:lpstr>PowerPoint Presentation</vt:lpstr>
      <vt:lpstr>Openpulse    </vt:lpstr>
      <vt:lpstr>PowerPoint Presentation</vt:lpstr>
      <vt:lpstr>PowerPoint Presentation</vt:lpstr>
      <vt:lpstr>Additional content</vt:lpstr>
      <vt:lpstr>Qiskit Chemistry</vt:lpstr>
      <vt:lpstr>Qiskit Artificial Intelligence  </vt:lpstr>
      <vt:lpstr>The Aqua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QISKit ACQUA</dc:title>
  <dc:creator>Marco Pistoia</dc:creator>
  <cp:lastModifiedBy>FRANCOIS Varchon</cp:lastModifiedBy>
  <cp:revision>624</cp:revision>
  <dcterms:created xsi:type="dcterms:W3CDTF">2018-05-30T23:28:30Z</dcterms:created>
  <dcterms:modified xsi:type="dcterms:W3CDTF">2019-03-26T16:44:54Z</dcterms:modified>
</cp:coreProperties>
</file>